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5"/>
  </p:notesMasterIdLst>
  <p:sldIdLst>
    <p:sldId id="256" r:id="rId5"/>
    <p:sldId id="283" r:id="rId6"/>
    <p:sldId id="312" r:id="rId7"/>
    <p:sldId id="308" r:id="rId8"/>
    <p:sldId id="309" r:id="rId9"/>
    <p:sldId id="310" r:id="rId10"/>
    <p:sldId id="311" r:id="rId11"/>
    <p:sldId id="284" r:id="rId12"/>
    <p:sldId id="307" r:id="rId13"/>
    <p:sldId id="28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a Murray" initials="KM" lastIdx="1" clrIdx="0">
    <p:extLst>
      <p:ext uri="{19B8F6BF-5375-455C-9EA6-DF929625EA0E}">
        <p15:presenceInfo xmlns:p15="http://schemas.microsoft.com/office/powerpoint/2012/main" userId="S::Kara.Watson@fife.gov.uk::8ed83b77-e146-4164-a097-a5f4cf2644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54" autoAdjust="0"/>
    <p:restoredTop sz="93803" autoAdjust="0"/>
  </p:normalViewPr>
  <p:slideViewPr>
    <p:cSldViewPr snapToGrid="0">
      <p:cViewPr varScale="1">
        <p:scale>
          <a:sx n="86" d="100"/>
          <a:sy n="86" d="100"/>
        </p:scale>
        <p:origin x="90" y="156"/>
      </p:cViewPr>
      <p:guideLst/>
    </p:cSldViewPr>
  </p:slideViewPr>
  <p:outlineViewPr>
    <p:cViewPr>
      <p:scale>
        <a:sx n="33" d="100"/>
        <a:sy n="33" d="100"/>
      </p:scale>
      <p:origin x="0" y="-10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04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135EB-532E-45F3-853D-617660FD4870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954A4-F81D-4893-91CE-E0F0AC589DE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09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954A4-F81D-4893-91CE-E0F0AC589DE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059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954A4-F81D-4893-91CE-E0F0AC589DEC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83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C3EC414-785B-4D59-BC1B-95B5B365F651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71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68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66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40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85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38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8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73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7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00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13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C3EC414-785B-4D59-BC1B-95B5B365F651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87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shorttermlets@fife.gov.uk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www.gov.scot/publications/short-term-lets-scotland-licensing-scheme-part-2-supplementary-guidance-licensing-authorities-letting-agencies-platforms-2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scot/publications/short-term-lets-scotland-licensing-scheme-part-1-guidance-hosts-operators-2/" TargetMode="External"/><Relationship Id="rId5" Type="http://schemas.openxmlformats.org/officeDocument/2006/relationships/hyperlink" Target="https://www.fife.gov.uk/kb/docs/articles/planning-and-building2/planning/planning-applications/apply-for-planning-permission" TargetMode="External"/><Relationship Id="rId4" Type="http://schemas.openxmlformats.org/officeDocument/2006/relationships/hyperlink" Target="https://www.fife.gov.uk/kb/docs/articles/housing/private-rented-sector/short-term-let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fe.gov.uk/kb/docs/articles/housing/private-rented-sector/short-term-le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3">
            <a:extLst>
              <a:ext uri="{FF2B5EF4-FFF2-40B4-BE49-F238E27FC236}">
                <a16:creationId xmlns:a16="http://schemas.microsoft.com/office/drawing/2014/main" id="{B4FCF150-FF89-411A-8A03-EF8AE04B4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15">
            <a:extLst>
              <a:ext uri="{FF2B5EF4-FFF2-40B4-BE49-F238E27FC236}">
                <a16:creationId xmlns:a16="http://schemas.microsoft.com/office/drawing/2014/main" id="{FBA62A59-35D6-4755-828A-5C77A6041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33843" y="4005950"/>
            <a:ext cx="531902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7">
            <a:extLst>
              <a:ext uri="{FF2B5EF4-FFF2-40B4-BE49-F238E27FC236}">
                <a16:creationId xmlns:a16="http://schemas.microsoft.com/office/drawing/2014/main" id="{10B54635-2596-45B8-AE98-306D68A6B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E4383-D768-4562-B245-11AC0FC81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3553" y="620149"/>
            <a:ext cx="6019601" cy="3292357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Fife Council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B61EB3-C602-4594-BD3A-13B597739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3933" y="4099392"/>
            <a:ext cx="5958841" cy="1430558"/>
          </a:xfrm>
        </p:spPr>
        <p:txBody>
          <a:bodyPr>
            <a:normAutofit/>
          </a:bodyPr>
          <a:lstStyle/>
          <a:p>
            <a:r>
              <a:rPr lang="en-GB" b="1" dirty="0"/>
              <a:t>Short-term Let Licensing</a:t>
            </a:r>
          </a:p>
          <a:p>
            <a:r>
              <a:rPr lang="en-GB" b="1" dirty="0"/>
              <a:t>Consultation Responses </a:t>
            </a:r>
          </a:p>
          <a:p>
            <a:r>
              <a:rPr lang="en-GB" b="1" dirty="0"/>
              <a:t>June 2022</a:t>
            </a:r>
          </a:p>
        </p:txBody>
      </p:sp>
      <p:pic>
        <p:nvPicPr>
          <p:cNvPr id="9" name="Picture 8" descr="Image preview">
            <a:extLst>
              <a:ext uri="{FF2B5EF4-FFF2-40B4-BE49-F238E27FC236}">
                <a16:creationId xmlns:a16="http://schemas.microsoft.com/office/drawing/2014/main" id="{5E534776-7E9D-422E-99FB-D86CE21A9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7489" y="2069492"/>
            <a:ext cx="3460457" cy="346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65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C5ABF-BBA1-48F0-B4C3-9C4CBA043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783" y="243841"/>
            <a:ext cx="6693061" cy="121198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Help with Applications</a:t>
            </a:r>
          </a:p>
        </p:txBody>
      </p:sp>
      <p:pic>
        <p:nvPicPr>
          <p:cNvPr id="5" name="Picture 4" descr="Image preview">
            <a:extLst>
              <a:ext uri="{FF2B5EF4-FFF2-40B4-BE49-F238E27FC236}">
                <a16:creationId xmlns:a16="http://schemas.microsoft.com/office/drawing/2014/main" id="{C314B053-3FD6-4071-8A90-C313A61AD9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1" r="21281" b="1"/>
          <a:stretch/>
        </p:blipFill>
        <p:spPr bwMode="auto">
          <a:xfrm>
            <a:off x="223336" y="243840"/>
            <a:ext cx="3646837" cy="637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5E7BA-5963-4DDB-812B-6A866D5D6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783" y="1455821"/>
            <a:ext cx="7337133" cy="4993103"/>
          </a:xfrm>
        </p:spPr>
        <p:txBody>
          <a:bodyPr>
            <a:noAutofit/>
          </a:bodyPr>
          <a:lstStyle/>
          <a:p>
            <a:pPr marL="0" lvl="0" indent="0">
              <a:spcAft>
                <a:spcPts val="800"/>
              </a:spcAft>
              <a:buNone/>
            </a:pPr>
            <a:r>
              <a:rPr lang="en-GB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Fife Council Short-term Lets</a:t>
            </a:r>
            <a:r>
              <a:rPr lang="en-GB" sz="20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</a:p>
          <a:p>
            <a:pPr marL="342900" indent="-342900">
              <a:spcAft>
                <a:spcPts val="800"/>
              </a:spcAft>
            </a:pPr>
            <a:r>
              <a:rPr lang="en-GB" sz="20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Short term lets | Fife Council</a:t>
            </a:r>
            <a:endParaRPr lang="en-GB" sz="2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71500" lvl="1" indent="-342900"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Short-term Let Policy</a:t>
            </a:r>
          </a:p>
          <a:p>
            <a:pPr marL="571500" lvl="1" indent="-342900"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STL Application Form</a:t>
            </a:r>
          </a:p>
          <a:p>
            <a:pPr marL="571500" lvl="1" indent="-342900"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STL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FAQs</a:t>
            </a:r>
            <a:endParaRPr lang="en-GB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GB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Fife Council Planning</a:t>
            </a:r>
          </a:p>
          <a:p>
            <a:pPr marL="342900" indent="-342900"/>
            <a:r>
              <a:rPr lang="en-GB" sz="20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Apply &amp; pay for Planning Permission | Fife Council</a:t>
            </a:r>
            <a:endParaRPr lang="en-GB" sz="2000" b="1" u="sng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Scottish Government Guidance </a:t>
            </a:r>
          </a:p>
          <a:p>
            <a:pPr marL="342900" indent="-342900"/>
            <a:r>
              <a:rPr lang="en-GB" sz="2000" b="1" u="sng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Part 1: Guidance for Hosts and Operators</a:t>
            </a:r>
            <a:endParaRPr lang="en-GB" sz="1800" dirty="0">
              <a:solidFill>
                <a:srgbClr val="4472C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en-GB" sz="2000" b="1" u="sng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Part 2: Supplementary Guidance for Licensing Authorities, Letting Agencies and Platforms</a:t>
            </a:r>
            <a:endParaRPr lang="en-GB" sz="1800" dirty="0">
              <a:solidFill>
                <a:srgbClr val="4472C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316596A-6960-4052-AD23-359C222A4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41783" y="3441031"/>
            <a:ext cx="66930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78E469-A476-4172-9CF9-C3534554D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41783" y="4483769"/>
            <a:ext cx="66930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E15A1C-28C8-48A1-A53A-422CC6459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41783" y="1247273"/>
            <a:ext cx="66930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089FF8F4-851E-40C5-9F53-0614517CE47E}"/>
              </a:ext>
            </a:extLst>
          </p:cNvPr>
          <p:cNvGraphicFramePr>
            <a:graphicFrameLocks noGrp="1"/>
          </p:cNvGraphicFramePr>
          <p:nvPr/>
        </p:nvGraphicFramePr>
        <p:xfrm>
          <a:off x="8208322" y="1355558"/>
          <a:ext cx="368306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3067">
                  <a:extLst>
                    <a:ext uri="{9D8B030D-6E8A-4147-A177-3AD203B41FA5}">
                      <a16:colId xmlns:a16="http://schemas.microsoft.com/office/drawing/2014/main" val="4224909924"/>
                    </a:ext>
                  </a:extLst>
                </a:gridCol>
              </a:tblGrid>
              <a:tr h="1506421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Email:  </a:t>
                      </a:r>
                      <a:r>
                        <a:rPr lang="en-GB" sz="1800" b="1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shorttermlets@fife.gov.uk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Address:		</a:t>
                      </a:r>
                    </a:p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Short-term Let Licencing, </a:t>
                      </a:r>
                    </a:p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Housing Services, </a:t>
                      </a:r>
                    </a:p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Fife House (3</a:t>
                      </a:r>
                      <a:r>
                        <a:rPr lang="en-GB" sz="1800" b="1" kern="1200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Floor),</a:t>
                      </a:r>
                    </a:p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Glenrothes, KY7 5LT</a:t>
                      </a:r>
                    </a:p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9338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920DDFD-4E3A-4B82-BED7-C7A0CB032D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100075" y="1355558"/>
            <a:ext cx="0" cy="1862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76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7A384-9818-D658-8817-C1AB2D9DE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12673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Reason for the Consultation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1611F-BB43-B5E6-2FFE-3F8C1DC09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69897"/>
            <a:ext cx="9872871" cy="4226103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</a:pPr>
            <a:r>
              <a:rPr lang="en-GB" sz="2400" b="0" i="0" dirty="0">
                <a:solidFill>
                  <a:srgbClr val="000000"/>
                </a:solidFill>
                <a:effectLst/>
              </a:rPr>
              <a:t>Fife Council wished to collate the views of people who were interested in helping shape the Short-term Let Licensing Scheme.  </a:t>
            </a:r>
          </a:p>
          <a:p>
            <a:pPr algn="l">
              <a:lnSpc>
                <a:spcPct val="150000"/>
              </a:lnSpc>
            </a:pPr>
            <a:r>
              <a:rPr lang="en-GB" sz="2400" b="0" i="0" dirty="0">
                <a:solidFill>
                  <a:srgbClr val="000000"/>
                </a:solidFill>
                <a:effectLst/>
              </a:rPr>
              <a:t>This was introduced under the Civic Government (Scotland) Act 1982 (Licensing of Short-term Lets) Order 2021, which came into force on 1 March 2022. </a:t>
            </a:r>
          </a:p>
          <a:p>
            <a:pPr algn="l">
              <a:lnSpc>
                <a:spcPct val="150000"/>
              </a:lnSpc>
            </a:pPr>
            <a:r>
              <a:rPr lang="en-GB" sz="2400" b="0" i="0" dirty="0">
                <a:solidFill>
                  <a:srgbClr val="000000"/>
                </a:solidFill>
                <a:effectLst/>
              </a:rPr>
              <a:t>Fife Council is required to have a scheme in place by 1 October 2022.</a:t>
            </a:r>
            <a:br>
              <a:rPr lang="en-GB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4572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13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57803-C342-0E5D-B5FF-0760D2A4A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386</a:t>
            </a:r>
            <a:r>
              <a:rPr lang="en-GB" dirty="0">
                <a:solidFill>
                  <a:schemeClr val="tx1"/>
                </a:solidFill>
              </a:rPr>
              <a:t> Responses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09065-A986-9121-24D0-D67B369C9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373330"/>
            <a:ext cx="9872871" cy="3722670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tx1"/>
                </a:solidFill>
                <a:effectLst/>
                <a:latin typeface="+mj-lt"/>
                <a:ea typeface="Times" panose="02020603050405020304" pitchFamily="18" charset="0"/>
                <a:cs typeface="Times New Roman" panose="02020603050405020304" pitchFamily="18" charset="0"/>
              </a:rPr>
              <a:t>50% from Individuals </a:t>
            </a:r>
          </a:p>
          <a:p>
            <a:r>
              <a:rPr lang="en-GB" sz="4400" dirty="0">
                <a:solidFill>
                  <a:schemeClr val="tx1"/>
                </a:solidFill>
                <a:effectLst/>
                <a:latin typeface="+mj-lt"/>
                <a:ea typeface="Times" panose="02020603050405020304" pitchFamily="18" charset="0"/>
                <a:cs typeface="Times New Roman" panose="02020603050405020304" pitchFamily="18" charset="0"/>
              </a:rPr>
              <a:t>42% from Short-term Let Hosts / Agents</a:t>
            </a:r>
          </a:p>
          <a:p>
            <a:r>
              <a:rPr lang="en-GB" sz="4400" dirty="0">
                <a:solidFill>
                  <a:schemeClr val="tx1"/>
                </a:solidFill>
                <a:effectLst/>
                <a:latin typeface="+mj-lt"/>
                <a:ea typeface="Times" panose="02020603050405020304" pitchFamily="18" charset="0"/>
                <a:cs typeface="Times New Roman" panose="02020603050405020304" pitchFamily="18" charset="0"/>
              </a:rPr>
              <a:t>8% from Others 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510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AC9E6-9D32-10CC-2A75-FD1601795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Responses for a 3-year licence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268FC-77C6-8B84-9382-26A0A6EC3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28700" lvl="1" indent="-571500"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55% for Secondary Letting </a:t>
            </a:r>
            <a:endParaRPr lang="en-GB" sz="4000" dirty="0">
              <a:solidFill>
                <a:schemeClr val="tx1"/>
              </a:solidFill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41% for Home Letting</a:t>
            </a:r>
            <a:endParaRPr lang="en-GB" sz="4000" dirty="0">
              <a:solidFill>
                <a:schemeClr val="tx1"/>
              </a:solidFill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49% for Home Sharing</a:t>
            </a:r>
            <a:endParaRPr lang="en-GB" sz="4000" dirty="0">
              <a:solidFill>
                <a:schemeClr val="tx1"/>
              </a:solidFill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chemeClr val="tx1"/>
                </a:solidFill>
                <a:effectLst/>
                <a:ea typeface="Times" panose="02020603050405020304" pitchFamily="18" charset="0"/>
              </a:rPr>
              <a:t>45% for Home Letting &amp; Sharing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7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75D7C-DE4F-839F-4E5F-1541858B4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04" y="164387"/>
            <a:ext cx="10463716" cy="180157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Responses for Inspections to Premises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C90F2-1B9A-EFD5-0BB9-94EF31B54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18526"/>
            <a:ext cx="9872871" cy="4277474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57% would like inspections to premises</a:t>
            </a:r>
          </a:p>
          <a:p>
            <a:pPr marL="45720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1000" dirty="0">
              <a:solidFill>
                <a:schemeClr val="tx1"/>
              </a:solidFill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97% for Secondary Letting </a:t>
            </a:r>
            <a:endParaRPr lang="en-GB" sz="4000" dirty="0">
              <a:solidFill>
                <a:schemeClr val="tx1"/>
              </a:solidFill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89% for Home Letting</a:t>
            </a:r>
            <a:endParaRPr lang="en-GB" sz="4000" dirty="0">
              <a:solidFill>
                <a:schemeClr val="tx1"/>
              </a:solidFill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65% for Home Sharing</a:t>
            </a:r>
            <a:endParaRPr lang="en-GB" sz="4000" dirty="0">
              <a:solidFill>
                <a:schemeClr val="tx1"/>
              </a:solidFill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solidFill>
                  <a:schemeClr val="tx1"/>
                </a:solidFill>
                <a:effectLst/>
                <a:ea typeface="Times" panose="02020603050405020304" pitchFamily="18" charset="0"/>
              </a:rPr>
              <a:t>78% for Home Letting &amp; Sharing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113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FE9D5-EA30-3170-2CDE-DA80BB09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3" y="154112"/>
            <a:ext cx="11229652" cy="1811848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Responses for Additional Licence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E419-4044-2CE4-D441-95F9DB994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67155"/>
            <a:ext cx="10733926" cy="4328845"/>
          </a:xfrm>
        </p:spPr>
        <p:txBody>
          <a:bodyPr>
            <a:noAutofit/>
          </a:bodyPr>
          <a:lstStyle/>
          <a:p>
            <a:pPr marL="4572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Calibri" panose="020F0502020204030204" pitchFamily="34" charset="0"/>
              </a:rPr>
              <a:t>70% would like to see additional conditions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Calibri" panose="020F0502020204030204" pitchFamily="34" charset="0"/>
              </a:rPr>
              <a:t>66% for anti-social behaviour</a:t>
            </a:r>
            <a:endParaRPr lang="en-GB" sz="4000" dirty="0">
              <a:solidFill>
                <a:schemeClr val="tx1"/>
              </a:solidFill>
              <a:effectLst/>
              <a:ea typeface="Times" panose="02020603050405020304" pitchFamily="18" charset="0"/>
              <a:cs typeface="Calibri" panose="020F050202020403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Calibri" panose="020F0502020204030204" pitchFamily="34" charset="0"/>
              </a:rPr>
              <a:t>64% for noise and nuisance </a:t>
            </a:r>
            <a:endParaRPr lang="en-GB" sz="4000" dirty="0">
              <a:solidFill>
                <a:schemeClr val="tx1"/>
              </a:solidFill>
              <a:effectLst/>
              <a:ea typeface="Times" panose="02020603050405020304" pitchFamily="18" charset="0"/>
              <a:cs typeface="Calibri" panose="020F050202020403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Calibri" panose="020F0502020204030204" pitchFamily="34" charset="0"/>
              </a:rPr>
              <a:t>60% for unlawful activity </a:t>
            </a:r>
            <a:endParaRPr lang="en-GB" sz="4000" dirty="0">
              <a:solidFill>
                <a:schemeClr val="tx1"/>
              </a:solidFill>
              <a:effectLst/>
              <a:ea typeface="Times" panose="02020603050405020304" pitchFamily="18" charset="0"/>
              <a:cs typeface="Calibri" panose="020F050202020403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Calibri" panose="020F0502020204030204" pitchFamily="34" charset="0"/>
              </a:rPr>
              <a:t>60% for overcrowding</a:t>
            </a:r>
            <a:endParaRPr lang="en-GB" sz="4000" dirty="0">
              <a:solidFill>
                <a:schemeClr val="tx1"/>
              </a:solidFill>
              <a:ea typeface="Times" panose="02020603050405020304" pitchFamily="18" charset="0"/>
              <a:cs typeface="Calibri" panose="020F050202020403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Calibri" panose="020F0502020204030204" pitchFamily="34" charset="0"/>
              </a:rPr>
              <a:t>50% for litter in common areas</a:t>
            </a:r>
            <a:endParaRPr lang="en-GB" sz="40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98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AEF0E-6290-E245-0E30-C006FCF1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21" y="609600"/>
            <a:ext cx="11842679" cy="110618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Responses for Temporary Licensing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EAE50-6DFB-4ADE-DB5E-3550129DB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126" y="1941816"/>
            <a:ext cx="10111745" cy="4154184"/>
          </a:xfrm>
        </p:spPr>
        <p:txBody>
          <a:bodyPr>
            <a:noAutofit/>
          </a:bodyPr>
          <a:lstStyle/>
          <a:p>
            <a:pPr marL="4572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42% would like temporary licensing</a:t>
            </a:r>
          </a:p>
          <a:p>
            <a:pPr marL="45720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1000" dirty="0">
              <a:solidFill>
                <a:schemeClr val="tx1"/>
              </a:solidFill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for major sporting events</a:t>
            </a:r>
            <a:endParaRPr lang="en-GB" sz="4000" dirty="0">
              <a:solidFill>
                <a:schemeClr val="tx1"/>
              </a:solidFill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for major international events </a:t>
            </a:r>
            <a:endParaRPr lang="en-GB" sz="4000" dirty="0">
              <a:solidFill>
                <a:schemeClr val="tx1"/>
              </a:solidFill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4000" dirty="0">
                <a:solidFill>
                  <a:schemeClr val="tx1"/>
                </a:solidFill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for trial of Short-term Letting</a:t>
            </a:r>
            <a:endParaRPr lang="en-GB" sz="4000" dirty="0">
              <a:solidFill>
                <a:schemeClr val="tx1"/>
              </a:solidFill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608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57D67-86D6-FCEE-8FF6-19C364440F4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98718" y="1315091"/>
            <a:ext cx="9966325" cy="4985171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en-GB" sz="48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Thank you to everyone who took part and gave us their views to shape the Fife Short-term Let Scheme.</a:t>
            </a:r>
          </a:p>
          <a:p>
            <a:pPr marL="45720" indent="0">
              <a:buNone/>
            </a:pPr>
            <a:endParaRPr lang="en-GB" sz="4800" dirty="0">
              <a:solidFill>
                <a:srgbClr val="333333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" indent="0">
              <a:buNone/>
            </a:pP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844035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58E8C-E40B-B377-0FD0-7C66E414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341971"/>
            <a:ext cx="9875520" cy="106308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Applying for a Licence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5C7AE-672E-BEDB-A976-304F9263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05053"/>
            <a:ext cx="10342756" cy="511097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Online Application (Paper Application on Request)</a:t>
            </a:r>
          </a:p>
          <a:p>
            <a:r>
              <a:rPr lang="en-GB" dirty="0">
                <a:solidFill>
                  <a:schemeClr val="tx1"/>
                </a:solidFill>
              </a:rPr>
              <a:t>Applicants must provide: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Annual Gas Certificate (for premises with a gas supply)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Electrical Installation Condition Report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Portable Appliance Testing Report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tx1"/>
                </a:solidFill>
              </a:rPr>
              <a:t>Additional Information Required for the Application: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EPC Rating and Expiry Date (For Secondary Let Dwellings)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Buildings Insurance Expiry Date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Public Liability Insurance Expiry Date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Legionella Risk Assessment Date Complete</a:t>
            </a:r>
          </a:p>
          <a:p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0172DE-37B5-B383-DB8D-07F5FE589838}"/>
              </a:ext>
            </a:extLst>
          </p:cNvPr>
          <p:cNvSpPr/>
          <p:nvPr/>
        </p:nvSpPr>
        <p:spPr>
          <a:xfrm>
            <a:off x="742252" y="5452947"/>
            <a:ext cx="10671717" cy="7619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/>
          </a:p>
          <a:p>
            <a:pPr algn="ctr"/>
            <a:r>
              <a:rPr lang="en-GB" sz="2400" b="1" dirty="0">
                <a:solidFill>
                  <a:schemeClr val="tx1"/>
                </a:solidFill>
              </a:rPr>
              <a:t>Apply for a licence @  </a:t>
            </a:r>
            <a:r>
              <a:rPr lang="en-GB" sz="24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Short term lets | Fife Council</a:t>
            </a:r>
            <a:endParaRPr lang="en-GB" sz="24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endParaRPr lang="en-GB" sz="2400" b="1" dirty="0"/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71B5266E-D00E-88BF-5A0D-56AFF142477E}"/>
              </a:ext>
            </a:extLst>
          </p:cNvPr>
          <p:cNvSpPr/>
          <p:nvPr/>
        </p:nvSpPr>
        <p:spPr>
          <a:xfrm>
            <a:off x="7984273" y="788020"/>
            <a:ext cx="3601844" cy="4311805"/>
          </a:xfrm>
          <a:prstGeom prst="vertic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STL Application</a:t>
            </a:r>
          </a:p>
          <a:p>
            <a:pPr algn="ctr"/>
            <a:endParaRPr lang="en-GB" sz="2800" b="1" dirty="0">
              <a:solidFill>
                <a:schemeClr val="tx1"/>
              </a:solidFill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</a:rPr>
              <a:t>Please check documents to ensure applications </a:t>
            </a:r>
          </a:p>
          <a:p>
            <a:pPr algn="ctr"/>
            <a:r>
              <a:rPr lang="en-GB" sz="2800" b="1" dirty="0">
                <a:solidFill>
                  <a:schemeClr val="tx1"/>
                </a:solidFill>
              </a:rPr>
              <a:t>are valid</a:t>
            </a:r>
          </a:p>
        </p:txBody>
      </p:sp>
    </p:spTree>
    <p:extLst>
      <p:ext uri="{BB962C8B-B14F-4D97-AF65-F5344CB8AC3E}">
        <p14:creationId xmlns:p14="http://schemas.microsoft.com/office/powerpoint/2010/main" val="119876060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046B8FB458B74B868B9F5866244026" ma:contentTypeVersion="12" ma:contentTypeDescription="Create a new document." ma:contentTypeScope="" ma:versionID="297aeec1e7329debf78d3e879c4b1fae">
  <xsd:schema xmlns:xsd="http://www.w3.org/2001/XMLSchema" xmlns:xs="http://www.w3.org/2001/XMLSchema" xmlns:p="http://schemas.microsoft.com/office/2006/metadata/properties" xmlns:ns3="fe72db8e-3861-4d18-936a-d2c630dc4bcc" xmlns:ns4="2159993d-914a-4ebe-9725-2842db1ed8af" targetNamespace="http://schemas.microsoft.com/office/2006/metadata/properties" ma:root="true" ma:fieldsID="4b525e003836ccac3d1533dda832f2ed" ns3:_="" ns4:_="">
    <xsd:import namespace="fe72db8e-3861-4d18-936a-d2c630dc4bcc"/>
    <xsd:import namespace="2159993d-914a-4ebe-9725-2842db1ed8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2db8e-3861-4d18-936a-d2c630dc4b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59993d-914a-4ebe-9725-2842db1ed8a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090AA1-5856-4AFC-8B0C-0D60531C8D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72db8e-3861-4d18-936a-d2c630dc4bcc"/>
    <ds:schemaRef ds:uri="2159993d-914a-4ebe-9725-2842db1ed8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0F20F9-1051-403D-95C0-747BCEF297B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159993d-914a-4ebe-9725-2842db1ed8af"/>
    <ds:schemaRef ds:uri="fe72db8e-3861-4d18-936a-d2c630dc4bc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560750-6E45-4C48-9A90-3E54B20190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6831</TotalTime>
  <Words>420</Words>
  <Application>Microsoft Office PowerPoint</Application>
  <PresentationFormat>Widescreen</PresentationFormat>
  <Paragraphs>76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Corbel</vt:lpstr>
      <vt:lpstr>Courier New</vt:lpstr>
      <vt:lpstr>Segoe UI</vt:lpstr>
      <vt:lpstr>Symbol</vt:lpstr>
      <vt:lpstr>Basis</vt:lpstr>
      <vt:lpstr>Fife Council</vt:lpstr>
      <vt:lpstr>Reason for the Consultation</vt:lpstr>
      <vt:lpstr>386 Responses Received</vt:lpstr>
      <vt:lpstr>Responses for a 3-year licence</vt:lpstr>
      <vt:lpstr>Responses for Inspections to Premises</vt:lpstr>
      <vt:lpstr>Responses for Additional Licence Conditions</vt:lpstr>
      <vt:lpstr>Responses for Temporary Licensing</vt:lpstr>
      <vt:lpstr>PowerPoint Presentation</vt:lpstr>
      <vt:lpstr>Applying for a Licence</vt:lpstr>
      <vt:lpstr>Help with Applications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Fife Housing Partnership</dc:title>
  <dc:creator>Kara Murray</dc:creator>
  <cp:lastModifiedBy>Jill Guild</cp:lastModifiedBy>
  <cp:revision>96</cp:revision>
  <dcterms:created xsi:type="dcterms:W3CDTF">2022-07-20T09:14:21Z</dcterms:created>
  <dcterms:modified xsi:type="dcterms:W3CDTF">2023-06-19T08:34:30Z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0x0101006E046B8FB458B74B868B9F5866244026</vt:lpwstr>
  </property>
</Properties>
</file>