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27"/>
  </p:notesMasterIdLst>
  <p:sldIdLst>
    <p:sldId id="256" r:id="rId5"/>
    <p:sldId id="318" r:id="rId6"/>
    <p:sldId id="319" r:id="rId7"/>
    <p:sldId id="310" r:id="rId8"/>
    <p:sldId id="311" r:id="rId9"/>
    <p:sldId id="313" r:id="rId10"/>
    <p:sldId id="320" r:id="rId11"/>
    <p:sldId id="325" r:id="rId12"/>
    <p:sldId id="312" r:id="rId13"/>
    <p:sldId id="321" r:id="rId14"/>
    <p:sldId id="322" r:id="rId15"/>
    <p:sldId id="323" r:id="rId16"/>
    <p:sldId id="274" r:id="rId17"/>
    <p:sldId id="324" r:id="rId18"/>
    <p:sldId id="314" r:id="rId19"/>
    <p:sldId id="315" r:id="rId20"/>
    <p:sldId id="316" r:id="rId21"/>
    <p:sldId id="308" r:id="rId22"/>
    <p:sldId id="328" r:id="rId23"/>
    <p:sldId id="304" r:id="rId24"/>
    <p:sldId id="317" r:id="rId25"/>
    <p:sldId id="28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a Murray" initials="KM" lastIdx="1" clrIdx="0">
    <p:extLst>
      <p:ext uri="{19B8F6BF-5375-455C-9EA6-DF929625EA0E}">
        <p15:presenceInfo xmlns:p15="http://schemas.microsoft.com/office/powerpoint/2012/main" userId="S::Kara.Watson@fife.gov.uk::8ed83b77-e146-4164-a097-a5f4cf2644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388" autoAdjust="0"/>
  </p:normalViewPr>
  <p:slideViewPr>
    <p:cSldViewPr snapToGrid="0">
      <p:cViewPr varScale="1">
        <p:scale>
          <a:sx n="57" d="100"/>
          <a:sy n="57" d="100"/>
        </p:scale>
        <p:origin x="268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04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28D85-04BC-4207-947C-91A9941CFB86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1D9FD45-05CF-49A4-8B3C-F175F44569E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2000" b="1" dirty="0">
              <a:latin typeface="Calibri" panose="020F0502020204030204" pitchFamily="34" charset="0"/>
              <a:cs typeface="Calibri" panose="020F0502020204030204" pitchFamily="34" charset="0"/>
            </a:rPr>
            <a:t> First (full) Licence (3-year licence)</a:t>
          </a:r>
          <a:endParaRPr lang="en-US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7991CE-822E-46A4-9CA2-F6706CC074CB}" type="parTrans" cxnId="{F67B618E-013E-47FB-80C7-BB394C897136}">
      <dgm:prSet/>
      <dgm:spPr/>
      <dgm:t>
        <a:bodyPr/>
        <a:lstStyle/>
        <a:p>
          <a:endParaRPr lang="en-US" sz="1800"/>
        </a:p>
      </dgm:t>
    </dgm:pt>
    <dgm:pt modelId="{5B8ADB9D-6055-45B0-A4EA-97AFEFDD5FD8}" type="sibTrans" cxnId="{F67B618E-013E-47FB-80C7-BB394C897136}">
      <dgm:prSet custT="1"/>
      <dgm:spPr/>
      <dgm:t>
        <a:bodyPr/>
        <a:lstStyle/>
        <a:p>
          <a:endParaRPr lang="en-US" sz="1800" dirty="0"/>
        </a:p>
      </dgm:t>
    </dgm:pt>
    <dgm:pt modelId="{A1AC4DBA-EDDB-4A56-AA0F-7CE0E4848F98}">
      <dgm:prSet custT="1"/>
      <dgm:spPr/>
      <dgm:t>
        <a:bodyPr/>
        <a:lstStyle/>
        <a:p>
          <a:r>
            <a:rPr lang="en-GB" sz="2000" b="1" dirty="0">
              <a:latin typeface="Calibri" panose="020F0502020204030204" pitchFamily="34" charset="0"/>
              <a:cs typeface="Calibri" panose="020F0502020204030204" pitchFamily="34" charset="0"/>
            </a:rPr>
            <a:t>Renewed Licence (3-year licence)</a:t>
          </a:r>
          <a:endParaRPr lang="en-US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8E685E4-636B-4F9F-8737-F5BD03139A80}" type="parTrans" cxnId="{5D12BE0F-7C13-442E-98DF-C9C9D0DE3425}">
      <dgm:prSet/>
      <dgm:spPr/>
      <dgm:t>
        <a:bodyPr/>
        <a:lstStyle/>
        <a:p>
          <a:endParaRPr lang="en-US" sz="1800"/>
        </a:p>
      </dgm:t>
    </dgm:pt>
    <dgm:pt modelId="{5A0C7DA4-C039-44C4-ACE5-A10CB638EF0F}" type="sibTrans" cxnId="{5D12BE0F-7C13-442E-98DF-C9C9D0DE3425}">
      <dgm:prSet/>
      <dgm:spPr/>
      <dgm:t>
        <a:bodyPr/>
        <a:lstStyle/>
        <a:p>
          <a:endParaRPr lang="en-US" sz="1800" dirty="0"/>
        </a:p>
      </dgm:t>
    </dgm:pt>
    <dgm:pt modelId="{0B2266AF-1134-44A9-AA07-43C0A4EBC75F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Existing Hosts      FC have up to 12 months to determine applications</a:t>
          </a:r>
        </a:p>
      </dgm:t>
    </dgm:pt>
    <dgm:pt modelId="{E3E0563C-E308-4945-80CA-AD684B1DB815}" type="parTrans" cxnId="{F6D0A01E-A9A7-44F8-B17B-4FE147836EC9}">
      <dgm:prSet/>
      <dgm:spPr/>
      <dgm:t>
        <a:bodyPr/>
        <a:lstStyle/>
        <a:p>
          <a:endParaRPr lang="en-GB"/>
        </a:p>
      </dgm:t>
    </dgm:pt>
    <dgm:pt modelId="{7B96C435-7DDD-4C66-88E9-89A5E0086916}" type="sibTrans" cxnId="{F6D0A01E-A9A7-44F8-B17B-4FE147836EC9}">
      <dgm:prSet/>
      <dgm:spPr/>
      <dgm:t>
        <a:bodyPr/>
        <a:lstStyle/>
        <a:p>
          <a:endParaRPr lang="en-GB"/>
        </a:p>
      </dgm:t>
    </dgm:pt>
    <dgm:pt modelId="{C730C58C-7D77-4355-B4C4-63921999F461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New Hosts            FC have up to 9 months to determine applications</a:t>
          </a:r>
        </a:p>
      </dgm:t>
    </dgm:pt>
    <dgm:pt modelId="{AA6CA2CC-582A-463F-9F9D-BE4B4FFCEF3F}" type="parTrans" cxnId="{B9257479-5E77-4070-990E-98833E27EB5B}">
      <dgm:prSet/>
      <dgm:spPr/>
      <dgm:t>
        <a:bodyPr/>
        <a:lstStyle/>
        <a:p>
          <a:endParaRPr lang="en-GB"/>
        </a:p>
      </dgm:t>
    </dgm:pt>
    <dgm:pt modelId="{337F4BF2-5402-4BC1-8125-38D3861FBB6D}" type="sibTrans" cxnId="{B9257479-5E77-4070-990E-98833E27EB5B}">
      <dgm:prSet/>
      <dgm:spPr/>
      <dgm:t>
        <a:bodyPr/>
        <a:lstStyle/>
        <a:p>
          <a:endParaRPr lang="en-GB"/>
        </a:p>
      </dgm:t>
    </dgm:pt>
    <dgm:pt modelId="{7B1F3B78-F2E3-4AC6-A83B-2D1280AE7CE0}">
      <dgm:prSet custT="1"/>
      <dgm:spPr/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FC have up to 9 months to determine applications</a:t>
          </a:r>
        </a:p>
      </dgm:t>
    </dgm:pt>
    <dgm:pt modelId="{45092012-7988-4026-B782-FFC4CB6CB808}" type="parTrans" cxnId="{EC60DF36-D2A1-41C2-83D6-9046DB6EBF2B}">
      <dgm:prSet/>
      <dgm:spPr/>
      <dgm:t>
        <a:bodyPr/>
        <a:lstStyle/>
        <a:p>
          <a:endParaRPr lang="en-GB"/>
        </a:p>
      </dgm:t>
    </dgm:pt>
    <dgm:pt modelId="{B68543AC-F201-4DB7-9F50-2B7F438DBEB0}" type="sibTrans" cxnId="{EC60DF36-D2A1-41C2-83D6-9046DB6EBF2B}">
      <dgm:prSet/>
      <dgm:spPr/>
      <dgm:t>
        <a:bodyPr/>
        <a:lstStyle/>
        <a:p>
          <a:endParaRPr lang="en-GB"/>
        </a:p>
      </dgm:t>
    </dgm:pt>
    <dgm:pt modelId="{33078438-6BD5-4936-B840-B66CB5E50BC0}">
      <dgm:prSet custT="1"/>
      <dgm:spPr/>
      <dgm:t>
        <a:bodyPr/>
        <a:lstStyle/>
        <a:p>
          <a:r>
            <a:rPr lang="en-GB" sz="2000" b="1" dirty="0">
              <a:latin typeface="Calibri" panose="020F0502020204030204" pitchFamily="34" charset="0"/>
              <a:cs typeface="Calibri" panose="020F0502020204030204" pitchFamily="34" charset="0"/>
            </a:rPr>
            <a:t>Temporary Exemption (6 weeks for national events)</a:t>
          </a:r>
          <a:endParaRPr lang="en-US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F894309-63FF-4F79-A90C-2595EB1EA0B9}" type="parTrans" cxnId="{7A1FE30E-42F3-477B-A8E7-95E5215AF187}">
      <dgm:prSet/>
      <dgm:spPr/>
      <dgm:t>
        <a:bodyPr/>
        <a:lstStyle/>
        <a:p>
          <a:endParaRPr lang="en-GB"/>
        </a:p>
      </dgm:t>
    </dgm:pt>
    <dgm:pt modelId="{E8A0B419-2332-4721-81D4-2A05289625FC}" type="sibTrans" cxnId="{7A1FE30E-42F3-477B-A8E7-95E5215AF187}">
      <dgm:prSet/>
      <dgm:spPr/>
      <dgm:t>
        <a:bodyPr/>
        <a:lstStyle/>
        <a:p>
          <a:endParaRPr lang="en-GB"/>
        </a:p>
      </dgm:t>
    </dgm:pt>
    <dgm:pt modelId="{D23220F3-296B-4275-A829-30BF2C1DD873}">
      <dgm:prSet custT="1"/>
      <dgm:spPr/>
      <dgm:t>
        <a:bodyPr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FC aim to determine applications within 6 month</a:t>
          </a:r>
        </a:p>
      </dgm:t>
    </dgm:pt>
    <dgm:pt modelId="{63688F63-A1AF-4591-AE55-93DB8BB99EDE}" type="parTrans" cxnId="{24DB49EB-7567-4C2F-82BF-B290299AE7A9}">
      <dgm:prSet/>
      <dgm:spPr/>
      <dgm:t>
        <a:bodyPr/>
        <a:lstStyle/>
        <a:p>
          <a:endParaRPr lang="en-GB"/>
        </a:p>
      </dgm:t>
    </dgm:pt>
    <dgm:pt modelId="{BBD16228-D79B-4026-89B6-A66C0DCD496B}" type="sibTrans" cxnId="{24DB49EB-7567-4C2F-82BF-B290299AE7A9}">
      <dgm:prSet/>
      <dgm:spPr/>
      <dgm:t>
        <a:bodyPr/>
        <a:lstStyle/>
        <a:p>
          <a:endParaRPr lang="en-GB"/>
        </a:p>
      </dgm:t>
    </dgm:pt>
    <dgm:pt modelId="{1359C72D-132B-4053-B260-E98AC31F266B}">
      <dgm:prSet custT="1"/>
      <dgm:spPr/>
      <dgm:t>
        <a:bodyPr/>
        <a:lstStyle/>
        <a:p>
          <a:r>
            <a:rPr lang="en-GB" sz="2000" b="1" dirty="0"/>
            <a:t>Temporary Licence (</a:t>
          </a:r>
          <a:r>
            <a:rPr lang="en-US" sz="2000" b="1" dirty="0"/>
            <a:t>6 weeks for a trial period)</a:t>
          </a:r>
          <a:endParaRPr lang="en-US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987A0A0-06C2-4483-9732-E23587318DA0}" type="parTrans" cxnId="{1E928844-9A8B-412C-BF42-47C2AF03E18E}">
      <dgm:prSet/>
      <dgm:spPr/>
      <dgm:t>
        <a:bodyPr/>
        <a:lstStyle/>
        <a:p>
          <a:endParaRPr lang="en-GB"/>
        </a:p>
      </dgm:t>
    </dgm:pt>
    <dgm:pt modelId="{05D21D82-C61F-4665-9403-647D501DA504}" type="sibTrans" cxnId="{1E928844-9A8B-412C-BF42-47C2AF03E18E}">
      <dgm:prSet/>
      <dgm:spPr/>
      <dgm:t>
        <a:bodyPr/>
        <a:lstStyle/>
        <a:p>
          <a:endParaRPr lang="en-GB" dirty="0"/>
        </a:p>
      </dgm:t>
    </dgm:pt>
    <dgm:pt modelId="{1471715E-7004-4790-A24D-CA17FE703933}">
      <dgm:prSet custT="1"/>
      <dgm:spPr/>
      <dgm:t>
        <a:bodyPr/>
        <a:lstStyle/>
        <a:p>
          <a:r>
            <a:rPr lang="en-US" sz="2000" b="1" dirty="0"/>
            <a:t>FC aim to determine applications within 6 months</a:t>
          </a:r>
        </a:p>
      </dgm:t>
    </dgm:pt>
    <dgm:pt modelId="{B931BDA8-84A3-48F8-91DA-964603BA8AAC}" type="parTrans" cxnId="{23909C5D-BA0B-4E14-8F15-8EB64A9D1C68}">
      <dgm:prSet/>
      <dgm:spPr/>
      <dgm:t>
        <a:bodyPr/>
        <a:lstStyle/>
        <a:p>
          <a:endParaRPr lang="en-GB"/>
        </a:p>
      </dgm:t>
    </dgm:pt>
    <dgm:pt modelId="{83C8DD9A-539D-4622-8CCF-C9CF72ADF260}" type="sibTrans" cxnId="{23909C5D-BA0B-4E14-8F15-8EB64A9D1C68}">
      <dgm:prSet/>
      <dgm:spPr/>
      <dgm:t>
        <a:bodyPr/>
        <a:lstStyle/>
        <a:p>
          <a:endParaRPr lang="en-GB"/>
        </a:p>
      </dgm:t>
    </dgm:pt>
    <dgm:pt modelId="{0C4AFDE4-8820-4992-86A3-7C60A473128F}" type="pres">
      <dgm:prSet presAssocID="{BDF28D85-04BC-4207-947C-91A9941CFB86}" presName="outerComposite" presStyleCnt="0">
        <dgm:presLayoutVars>
          <dgm:chMax val="5"/>
          <dgm:dir/>
          <dgm:resizeHandles val="exact"/>
        </dgm:presLayoutVars>
      </dgm:prSet>
      <dgm:spPr/>
    </dgm:pt>
    <dgm:pt modelId="{05E5F0D7-8048-4FF8-A70C-E41D27D35369}" type="pres">
      <dgm:prSet presAssocID="{BDF28D85-04BC-4207-947C-91A9941CFB86}" presName="dummyMaxCanvas" presStyleCnt="0">
        <dgm:presLayoutVars/>
      </dgm:prSet>
      <dgm:spPr/>
    </dgm:pt>
    <dgm:pt modelId="{91239F7D-0C17-4A0F-8EA8-7588A7DBF3AE}" type="pres">
      <dgm:prSet presAssocID="{BDF28D85-04BC-4207-947C-91A9941CFB86}" presName="FourNodes_1" presStyleLbl="node1" presStyleIdx="0" presStyleCnt="4">
        <dgm:presLayoutVars>
          <dgm:bulletEnabled val="1"/>
        </dgm:presLayoutVars>
      </dgm:prSet>
      <dgm:spPr/>
    </dgm:pt>
    <dgm:pt modelId="{177FE846-77E8-4944-B4A5-2E7A9E6959C0}" type="pres">
      <dgm:prSet presAssocID="{BDF28D85-04BC-4207-947C-91A9941CFB86}" presName="FourNodes_2" presStyleLbl="node1" presStyleIdx="1" presStyleCnt="4">
        <dgm:presLayoutVars>
          <dgm:bulletEnabled val="1"/>
        </dgm:presLayoutVars>
      </dgm:prSet>
      <dgm:spPr/>
    </dgm:pt>
    <dgm:pt modelId="{423CAFA1-428D-470E-B9CF-59EEBE99BAA3}" type="pres">
      <dgm:prSet presAssocID="{BDF28D85-04BC-4207-947C-91A9941CFB86}" presName="FourNodes_3" presStyleLbl="node1" presStyleIdx="2" presStyleCnt="4">
        <dgm:presLayoutVars>
          <dgm:bulletEnabled val="1"/>
        </dgm:presLayoutVars>
      </dgm:prSet>
      <dgm:spPr/>
    </dgm:pt>
    <dgm:pt modelId="{4262CAEC-1271-4C2D-9759-0ECE0773FCFC}" type="pres">
      <dgm:prSet presAssocID="{BDF28D85-04BC-4207-947C-91A9941CFB86}" presName="FourNodes_4" presStyleLbl="node1" presStyleIdx="3" presStyleCnt="4">
        <dgm:presLayoutVars>
          <dgm:bulletEnabled val="1"/>
        </dgm:presLayoutVars>
      </dgm:prSet>
      <dgm:spPr/>
    </dgm:pt>
    <dgm:pt modelId="{CD020510-7818-4196-9191-39F2E3E4C735}" type="pres">
      <dgm:prSet presAssocID="{BDF28D85-04BC-4207-947C-91A9941CFB86}" presName="FourConn_1-2" presStyleLbl="fgAccFollowNode1" presStyleIdx="0" presStyleCnt="3">
        <dgm:presLayoutVars>
          <dgm:bulletEnabled val="1"/>
        </dgm:presLayoutVars>
      </dgm:prSet>
      <dgm:spPr/>
    </dgm:pt>
    <dgm:pt modelId="{3B3F1D5B-00C3-4895-9E41-2CCB1A07BF59}" type="pres">
      <dgm:prSet presAssocID="{BDF28D85-04BC-4207-947C-91A9941CFB86}" presName="FourConn_2-3" presStyleLbl="fgAccFollowNode1" presStyleIdx="1" presStyleCnt="3">
        <dgm:presLayoutVars>
          <dgm:bulletEnabled val="1"/>
        </dgm:presLayoutVars>
      </dgm:prSet>
      <dgm:spPr/>
    </dgm:pt>
    <dgm:pt modelId="{8CD0CCE7-DF18-400B-96DB-66CB5C98036A}" type="pres">
      <dgm:prSet presAssocID="{BDF28D85-04BC-4207-947C-91A9941CFB86}" presName="FourConn_3-4" presStyleLbl="fgAccFollowNode1" presStyleIdx="2" presStyleCnt="3">
        <dgm:presLayoutVars>
          <dgm:bulletEnabled val="1"/>
        </dgm:presLayoutVars>
      </dgm:prSet>
      <dgm:spPr/>
    </dgm:pt>
    <dgm:pt modelId="{75E28690-10F2-434F-A57D-11378179301E}" type="pres">
      <dgm:prSet presAssocID="{BDF28D85-04BC-4207-947C-91A9941CFB86}" presName="FourNodes_1_text" presStyleLbl="node1" presStyleIdx="3" presStyleCnt="4">
        <dgm:presLayoutVars>
          <dgm:bulletEnabled val="1"/>
        </dgm:presLayoutVars>
      </dgm:prSet>
      <dgm:spPr/>
    </dgm:pt>
    <dgm:pt modelId="{A29AE997-A7D2-4E08-AC54-02651C8BDF68}" type="pres">
      <dgm:prSet presAssocID="{BDF28D85-04BC-4207-947C-91A9941CFB86}" presName="FourNodes_2_text" presStyleLbl="node1" presStyleIdx="3" presStyleCnt="4">
        <dgm:presLayoutVars>
          <dgm:bulletEnabled val="1"/>
        </dgm:presLayoutVars>
      </dgm:prSet>
      <dgm:spPr/>
    </dgm:pt>
    <dgm:pt modelId="{659E5948-845E-48CA-88D8-BEFCC81E0632}" type="pres">
      <dgm:prSet presAssocID="{BDF28D85-04BC-4207-947C-91A9941CFB86}" presName="FourNodes_3_text" presStyleLbl="node1" presStyleIdx="3" presStyleCnt="4">
        <dgm:presLayoutVars>
          <dgm:bulletEnabled val="1"/>
        </dgm:presLayoutVars>
      </dgm:prSet>
      <dgm:spPr/>
    </dgm:pt>
    <dgm:pt modelId="{78AC75FC-5A4A-4912-8C82-05A94EE8221C}" type="pres">
      <dgm:prSet presAssocID="{BDF28D85-04BC-4207-947C-91A9941CFB86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09EBF03-927D-4CC6-B278-18F43FC597F5}" type="presOf" srcId="{D23220F3-296B-4275-A829-30BF2C1DD873}" destId="{4262CAEC-1271-4C2D-9759-0ECE0773FCFC}" srcOrd="0" destOrd="1" presId="urn:microsoft.com/office/officeart/2005/8/layout/vProcess5"/>
    <dgm:cxn modelId="{DB1C0308-8B77-4C3A-A7B7-5568F7909D1A}" type="presOf" srcId="{05D21D82-C61F-4665-9403-647D501DA504}" destId="{3B3F1D5B-00C3-4895-9E41-2CCB1A07BF59}" srcOrd="0" destOrd="0" presId="urn:microsoft.com/office/officeart/2005/8/layout/vProcess5"/>
    <dgm:cxn modelId="{7A1FE30E-42F3-477B-A8E7-95E5215AF187}" srcId="{BDF28D85-04BC-4207-947C-91A9941CFB86}" destId="{33078438-6BD5-4936-B840-B66CB5E50BC0}" srcOrd="3" destOrd="0" parTransId="{6F894309-63FF-4F79-A90C-2595EB1EA0B9}" sibTransId="{E8A0B419-2332-4721-81D4-2A05289625FC}"/>
    <dgm:cxn modelId="{5D12BE0F-7C13-442E-98DF-C9C9D0DE3425}" srcId="{BDF28D85-04BC-4207-947C-91A9941CFB86}" destId="{A1AC4DBA-EDDB-4A56-AA0F-7CE0E4848F98}" srcOrd="2" destOrd="0" parTransId="{E8E685E4-636B-4F9F-8737-F5BD03139A80}" sibTransId="{5A0C7DA4-C039-44C4-ACE5-A10CB638EF0F}"/>
    <dgm:cxn modelId="{F6D0A01E-A9A7-44F8-B17B-4FE147836EC9}" srcId="{A1D9FD45-05CF-49A4-8B3C-F175F44569E4}" destId="{0B2266AF-1134-44A9-AA07-43C0A4EBC75F}" srcOrd="0" destOrd="0" parTransId="{E3E0563C-E308-4945-80CA-AD684B1DB815}" sibTransId="{7B96C435-7DDD-4C66-88E9-89A5E0086916}"/>
    <dgm:cxn modelId="{589F2222-E6C6-49E7-A688-73518B979149}" type="presOf" srcId="{A1D9FD45-05CF-49A4-8B3C-F175F44569E4}" destId="{75E28690-10F2-434F-A57D-11378179301E}" srcOrd="1" destOrd="0" presId="urn:microsoft.com/office/officeart/2005/8/layout/vProcess5"/>
    <dgm:cxn modelId="{51647B24-A78C-4570-A2E5-2FC19B35DEBC}" type="presOf" srcId="{1471715E-7004-4790-A24D-CA17FE703933}" destId="{A29AE997-A7D2-4E08-AC54-02651C8BDF68}" srcOrd="1" destOrd="1" presId="urn:microsoft.com/office/officeart/2005/8/layout/vProcess5"/>
    <dgm:cxn modelId="{C1962435-7C39-4C9F-A02C-E20E8EBC95EF}" type="presOf" srcId="{7B1F3B78-F2E3-4AC6-A83B-2D1280AE7CE0}" destId="{659E5948-845E-48CA-88D8-BEFCC81E0632}" srcOrd="1" destOrd="1" presId="urn:microsoft.com/office/officeart/2005/8/layout/vProcess5"/>
    <dgm:cxn modelId="{EC60DF36-D2A1-41C2-83D6-9046DB6EBF2B}" srcId="{A1AC4DBA-EDDB-4A56-AA0F-7CE0E4848F98}" destId="{7B1F3B78-F2E3-4AC6-A83B-2D1280AE7CE0}" srcOrd="0" destOrd="0" parTransId="{45092012-7988-4026-B782-FFC4CB6CB808}" sibTransId="{B68543AC-F201-4DB7-9F50-2B7F438DBEB0}"/>
    <dgm:cxn modelId="{72FA093A-B04F-4A61-9592-A3F0BA0F6428}" type="presOf" srcId="{D23220F3-296B-4275-A829-30BF2C1DD873}" destId="{78AC75FC-5A4A-4912-8C82-05A94EE8221C}" srcOrd="1" destOrd="1" presId="urn:microsoft.com/office/officeart/2005/8/layout/vProcess5"/>
    <dgm:cxn modelId="{28881B40-55F9-4DB6-B151-6260C9E88F41}" type="presOf" srcId="{A1D9FD45-05CF-49A4-8B3C-F175F44569E4}" destId="{91239F7D-0C17-4A0F-8EA8-7588A7DBF3AE}" srcOrd="0" destOrd="0" presId="urn:microsoft.com/office/officeart/2005/8/layout/vProcess5"/>
    <dgm:cxn modelId="{D347015C-EF13-4007-8F73-AF42F82B74BE}" type="presOf" srcId="{A1AC4DBA-EDDB-4A56-AA0F-7CE0E4848F98}" destId="{659E5948-845E-48CA-88D8-BEFCC81E0632}" srcOrd="1" destOrd="0" presId="urn:microsoft.com/office/officeart/2005/8/layout/vProcess5"/>
    <dgm:cxn modelId="{23909C5D-BA0B-4E14-8F15-8EB64A9D1C68}" srcId="{1359C72D-132B-4053-B260-E98AC31F266B}" destId="{1471715E-7004-4790-A24D-CA17FE703933}" srcOrd="0" destOrd="0" parTransId="{B931BDA8-84A3-48F8-91DA-964603BA8AAC}" sibTransId="{83C8DD9A-539D-4622-8CCF-C9CF72ADF260}"/>
    <dgm:cxn modelId="{1E928844-9A8B-412C-BF42-47C2AF03E18E}" srcId="{BDF28D85-04BC-4207-947C-91A9941CFB86}" destId="{1359C72D-132B-4053-B260-E98AC31F266B}" srcOrd="1" destOrd="0" parTransId="{8987A0A0-06C2-4483-9732-E23587318DA0}" sibTransId="{05D21D82-C61F-4665-9403-647D501DA504}"/>
    <dgm:cxn modelId="{0B12FC48-39AC-404D-82AF-D66C8EB3CAFB}" type="presOf" srcId="{0B2266AF-1134-44A9-AA07-43C0A4EBC75F}" destId="{91239F7D-0C17-4A0F-8EA8-7588A7DBF3AE}" srcOrd="0" destOrd="1" presId="urn:microsoft.com/office/officeart/2005/8/layout/vProcess5"/>
    <dgm:cxn modelId="{31883D6C-A64E-4027-B223-7DD606850E62}" type="presOf" srcId="{33078438-6BD5-4936-B840-B66CB5E50BC0}" destId="{78AC75FC-5A4A-4912-8C82-05A94EE8221C}" srcOrd="1" destOrd="0" presId="urn:microsoft.com/office/officeart/2005/8/layout/vProcess5"/>
    <dgm:cxn modelId="{70654277-9450-4BFB-98FC-D650647C647B}" type="presOf" srcId="{BDF28D85-04BC-4207-947C-91A9941CFB86}" destId="{0C4AFDE4-8820-4992-86A3-7C60A473128F}" srcOrd="0" destOrd="0" presId="urn:microsoft.com/office/officeart/2005/8/layout/vProcess5"/>
    <dgm:cxn modelId="{B9257479-5E77-4070-990E-98833E27EB5B}" srcId="{A1D9FD45-05CF-49A4-8B3C-F175F44569E4}" destId="{C730C58C-7D77-4355-B4C4-63921999F461}" srcOrd="1" destOrd="0" parTransId="{AA6CA2CC-582A-463F-9F9D-BE4B4FFCEF3F}" sibTransId="{337F4BF2-5402-4BC1-8125-38D3861FBB6D}"/>
    <dgm:cxn modelId="{562BC38B-83E0-4C8C-8AB2-B3EA47E7B6AB}" type="presOf" srcId="{33078438-6BD5-4936-B840-B66CB5E50BC0}" destId="{4262CAEC-1271-4C2D-9759-0ECE0773FCFC}" srcOrd="0" destOrd="0" presId="urn:microsoft.com/office/officeart/2005/8/layout/vProcess5"/>
    <dgm:cxn modelId="{F67B618E-013E-47FB-80C7-BB394C897136}" srcId="{BDF28D85-04BC-4207-947C-91A9941CFB86}" destId="{A1D9FD45-05CF-49A4-8B3C-F175F44569E4}" srcOrd="0" destOrd="0" parTransId="{6A7991CE-822E-46A4-9CA2-F6706CC074CB}" sibTransId="{5B8ADB9D-6055-45B0-A4EA-97AFEFDD5FD8}"/>
    <dgm:cxn modelId="{A4180CA0-196F-42FC-8204-46D0E359FF23}" type="presOf" srcId="{C730C58C-7D77-4355-B4C4-63921999F461}" destId="{75E28690-10F2-434F-A57D-11378179301E}" srcOrd="1" destOrd="2" presId="urn:microsoft.com/office/officeart/2005/8/layout/vProcess5"/>
    <dgm:cxn modelId="{ACFE1FA2-34E0-4839-A34C-661404893ED9}" type="presOf" srcId="{C730C58C-7D77-4355-B4C4-63921999F461}" destId="{91239F7D-0C17-4A0F-8EA8-7588A7DBF3AE}" srcOrd="0" destOrd="2" presId="urn:microsoft.com/office/officeart/2005/8/layout/vProcess5"/>
    <dgm:cxn modelId="{F55A8EA2-36C7-48CE-8A77-45C8DA135728}" type="presOf" srcId="{5A0C7DA4-C039-44C4-ACE5-A10CB638EF0F}" destId="{8CD0CCE7-DF18-400B-96DB-66CB5C98036A}" srcOrd="0" destOrd="0" presId="urn:microsoft.com/office/officeart/2005/8/layout/vProcess5"/>
    <dgm:cxn modelId="{E5E2F0B6-6FD0-43BE-BE0E-85FB5916D060}" type="presOf" srcId="{1359C72D-132B-4053-B260-E98AC31F266B}" destId="{177FE846-77E8-4944-B4A5-2E7A9E6959C0}" srcOrd="0" destOrd="0" presId="urn:microsoft.com/office/officeart/2005/8/layout/vProcess5"/>
    <dgm:cxn modelId="{226041E2-12E8-4D81-A2AA-7125273EF4BE}" type="presOf" srcId="{7B1F3B78-F2E3-4AC6-A83B-2D1280AE7CE0}" destId="{423CAFA1-428D-470E-B9CF-59EEBE99BAA3}" srcOrd="0" destOrd="1" presId="urn:microsoft.com/office/officeart/2005/8/layout/vProcess5"/>
    <dgm:cxn modelId="{A4643DE6-8BE5-4EFB-8E06-641410F7711B}" type="presOf" srcId="{0B2266AF-1134-44A9-AA07-43C0A4EBC75F}" destId="{75E28690-10F2-434F-A57D-11378179301E}" srcOrd="1" destOrd="1" presId="urn:microsoft.com/office/officeart/2005/8/layout/vProcess5"/>
    <dgm:cxn modelId="{24DB49EB-7567-4C2F-82BF-B290299AE7A9}" srcId="{33078438-6BD5-4936-B840-B66CB5E50BC0}" destId="{D23220F3-296B-4275-A829-30BF2C1DD873}" srcOrd="0" destOrd="0" parTransId="{63688F63-A1AF-4591-AE55-93DB8BB99EDE}" sibTransId="{BBD16228-D79B-4026-89B6-A66C0DCD496B}"/>
    <dgm:cxn modelId="{A27C1BEE-5E5F-4E8D-A80D-6B26D77FB418}" type="presOf" srcId="{5B8ADB9D-6055-45B0-A4EA-97AFEFDD5FD8}" destId="{CD020510-7818-4196-9191-39F2E3E4C735}" srcOrd="0" destOrd="0" presId="urn:microsoft.com/office/officeart/2005/8/layout/vProcess5"/>
    <dgm:cxn modelId="{29035FF4-A99D-456E-A469-5CA4481B1AC4}" type="presOf" srcId="{1471715E-7004-4790-A24D-CA17FE703933}" destId="{177FE846-77E8-4944-B4A5-2E7A9E6959C0}" srcOrd="0" destOrd="1" presId="urn:microsoft.com/office/officeart/2005/8/layout/vProcess5"/>
    <dgm:cxn modelId="{ACEE3EF5-9713-476A-A5CF-D4432C5F72F7}" type="presOf" srcId="{A1AC4DBA-EDDB-4A56-AA0F-7CE0E4848F98}" destId="{423CAFA1-428D-470E-B9CF-59EEBE99BAA3}" srcOrd="0" destOrd="0" presId="urn:microsoft.com/office/officeart/2005/8/layout/vProcess5"/>
    <dgm:cxn modelId="{A1CF87F6-9E0A-4A81-B227-29F8F28ED46A}" type="presOf" srcId="{1359C72D-132B-4053-B260-E98AC31F266B}" destId="{A29AE997-A7D2-4E08-AC54-02651C8BDF68}" srcOrd="1" destOrd="0" presId="urn:microsoft.com/office/officeart/2005/8/layout/vProcess5"/>
    <dgm:cxn modelId="{FA68EC20-B643-48ED-A9B0-8F48C9B8B44E}" type="presParOf" srcId="{0C4AFDE4-8820-4992-86A3-7C60A473128F}" destId="{05E5F0D7-8048-4FF8-A70C-E41D27D35369}" srcOrd="0" destOrd="0" presId="urn:microsoft.com/office/officeart/2005/8/layout/vProcess5"/>
    <dgm:cxn modelId="{5E6479F6-9702-4FCF-800C-B45C8D320C82}" type="presParOf" srcId="{0C4AFDE4-8820-4992-86A3-7C60A473128F}" destId="{91239F7D-0C17-4A0F-8EA8-7588A7DBF3AE}" srcOrd="1" destOrd="0" presId="urn:microsoft.com/office/officeart/2005/8/layout/vProcess5"/>
    <dgm:cxn modelId="{53ED7EE5-3348-4CA0-8D6B-DC9787263E8A}" type="presParOf" srcId="{0C4AFDE4-8820-4992-86A3-7C60A473128F}" destId="{177FE846-77E8-4944-B4A5-2E7A9E6959C0}" srcOrd="2" destOrd="0" presId="urn:microsoft.com/office/officeart/2005/8/layout/vProcess5"/>
    <dgm:cxn modelId="{28DE3B4A-9C8E-4282-ADFD-D4F34047FEBF}" type="presParOf" srcId="{0C4AFDE4-8820-4992-86A3-7C60A473128F}" destId="{423CAFA1-428D-470E-B9CF-59EEBE99BAA3}" srcOrd="3" destOrd="0" presId="urn:microsoft.com/office/officeart/2005/8/layout/vProcess5"/>
    <dgm:cxn modelId="{4A900D76-A5D8-46DA-A9EC-568CB1E2E476}" type="presParOf" srcId="{0C4AFDE4-8820-4992-86A3-7C60A473128F}" destId="{4262CAEC-1271-4C2D-9759-0ECE0773FCFC}" srcOrd="4" destOrd="0" presId="urn:microsoft.com/office/officeart/2005/8/layout/vProcess5"/>
    <dgm:cxn modelId="{602BB2AC-7017-4683-857D-0307DA0B893A}" type="presParOf" srcId="{0C4AFDE4-8820-4992-86A3-7C60A473128F}" destId="{CD020510-7818-4196-9191-39F2E3E4C735}" srcOrd="5" destOrd="0" presId="urn:microsoft.com/office/officeart/2005/8/layout/vProcess5"/>
    <dgm:cxn modelId="{4C3297EC-AE50-4E89-AE66-5F790C43A1D4}" type="presParOf" srcId="{0C4AFDE4-8820-4992-86A3-7C60A473128F}" destId="{3B3F1D5B-00C3-4895-9E41-2CCB1A07BF59}" srcOrd="6" destOrd="0" presId="urn:microsoft.com/office/officeart/2005/8/layout/vProcess5"/>
    <dgm:cxn modelId="{16931DB4-0370-4157-A747-43283983493A}" type="presParOf" srcId="{0C4AFDE4-8820-4992-86A3-7C60A473128F}" destId="{8CD0CCE7-DF18-400B-96DB-66CB5C98036A}" srcOrd="7" destOrd="0" presId="urn:microsoft.com/office/officeart/2005/8/layout/vProcess5"/>
    <dgm:cxn modelId="{A506E764-D2D7-4051-B71A-99FCD8607EED}" type="presParOf" srcId="{0C4AFDE4-8820-4992-86A3-7C60A473128F}" destId="{75E28690-10F2-434F-A57D-11378179301E}" srcOrd="8" destOrd="0" presId="urn:microsoft.com/office/officeart/2005/8/layout/vProcess5"/>
    <dgm:cxn modelId="{933CDC8A-2AD1-4493-999D-0347674BECF3}" type="presParOf" srcId="{0C4AFDE4-8820-4992-86A3-7C60A473128F}" destId="{A29AE997-A7D2-4E08-AC54-02651C8BDF68}" srcOrd="9" destOrd="0" presId="urn:microsoft.com/office/officeart/2005/8/layout/vProcess5"/>
    <dgm:cxn modelId="{5DC833D0-9211-4D30-875D-A2C6639C3999}" type="presParOf" srcId="{0C4AFDE4-8820-4992-86A3-7C60A473128F}" destId="{659E5948-845E-48CA-88D8-BEFCC81E0632}" srcOrd="10" destOrd="0" presId="urn:microsoft.com/office/officeart/2005/8/layout/vProcess5"/>
    <dgm:cxn modelId="{1DE17EAB-9B7A-47B6-B3A6-9E802EDBB8E7}" type="presParOf" srcId="{0C4AFDE4-8820-4992-86A3-7C60A473128F}" destId="{78AC75FC-5A4A-4912-8C82-05A94EE8221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453618-5FAF-407C-A6D2-FB3161337C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50D270C-3514-4880-9333-197365B9D750}">
      <dgm:prSet phldrT="[Text]"/>
      <dgm:spPr/>
      <dgm:t>
        <a:bodyPr/>
        <a:lstStyle/>
        <a:p>
          <a:r>
            <a:rPr lang="en-GB" dirty="0"/>
            <a:t>Secondary Letting</a:t>
          </a:r>
        </a:p>
      </dgm:t>
    </dgm:pt>
    <dgm:pt modelId="{03CBE730-96AC-4175-BC8F-264A5574F535}" type="parTrans" cxnId="{7C81AB2C-676C-49C0-BBF8-3D91DD708EDE}">
      <dgm:prSet/>
      <dgm:spPr/>
      <dgm:t>
        <a:bodyPr/>
        <a:lstStyle/>
        <a:p>
          <a:endParaRPr lang="en-GB"/>
        </a:p>
      </dgm:t>
    </dgm:pt>
    <dgm:pt modelId="{C77A2542-FE2D-453F-ACAE-97EAA5CC8CC1}" type="sibTrans" cxnId="{7C81AB2C-676C-49C0-BBF8-3D91DD708EDE}">
      <dgm:prSet/>
      <dgm:spPr/>
      <dgm:t>
        <a:bodyPr/>
        <a:lstStyle/>
        <a:p>
          <a:endParaRPr lang="en-GB"/>
        </a:p>
      </dgm:t>
    </dgm:pt>
    <dgm:pt modelId="{637D0D85-C26E-4995-B12F-8F5867EEA0E5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Letting a property where you do not live, for example a second home</a:t>
          </a:r>
        </a:p>
      </dgm:t>
    </dgm:pt>
    <dgm:pt modelId="{CEA2F840-95EF-47E3-9EBE-83926B75921B}" type="parTrans" cxnId="{73066791-4606-4AF9-9CF4-F0A1C36AF8FE}">
      <dgm:prSet/>
      <dgm:spPr/>
      <dgm:t>
        <a:bodyPr/>
        <a:lstStyle/>
        <a:p>
          <a:endParaRPr lang="en-GB"/>
        </a:p>
      </dgm:t>
    </dgm:pt>
    <dgm:pt modelId="{424A89E8-B8E9-41EB-A46A-2DA0C02DF908}" type="sibTrans" cxnId="{73066791-4606-4AF9-9CF4-F0A1C36AF8FE}">
      <dgm:prSet/>
      <dgm:spPr/>
      <dgm:t>
        <a:bodyPr/>
        <a:lstStyle/>
        <a:p>
          <a:endParaRPr lang="en-GB"/>
        </a:p>
      </dgm:t>
    </dgm:pt>
    <dgm:pt modelId="{A5BE59A7-5BE7-4939-860B-105231DF22A9}">
      <dgm:prSet phldrT="[Text]"/>
      <dgm:spPr/>
      <dgm:t>
        <a:bodyPr/>
        <a:lstStyle/>
        <a:p>
          <a:r>
            <a:rPr lang="en-GB" dirty="0"/>
            <a:t>Home Share	</a:t>
          </a:r>
        </a:p>
      </dgm:t>
    </dgm:pt>
    <dgm:pt modelId="{08E0D785-2269-4F17-9FEB-1CDEB8EBA316}" type="parTrans" cxnId="{47CFBE17-AB22-47AA-B1A3-9D890C63B0A1}">
      <dgm:prSet/>
      <dgm:spPr/>
      <dgm:t>
        <a:bodyPr/>
        <a:lstStyle/>
        <a:p>
          <a:endParaRPr lang="en-GB"/>
        </a:p>
      </dgm:t>
    </dgm:pt>
    <dgm:pt modelId="{5BFA3A5C-DEF8-4FCD-BC1B-CE5C6093E470}" type="sibTrans" cxnId="{47CFBE17-AB22-47AA-B1A3-9D890C63B0A1}">
      <dgm:prSet/>
      <dgm:spPr/>
      <dgm:t>
        <a:bodyPr/>
        <a:lstStyle/>
        <a:p>
          <a:endParaRPr lang="en-GB"/>
        </a:p>
      </dgm:t>
    </dgm:pt>
    <dgm:pt modelId="{1D7DE31E-FAE8-4F49-A3EA-E982FADD4BCD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Using all or part of your own home for short-term lets whilst you are there</a:t>
          </a:r>
        </a:p>
      </dgm:t>
    </dgm:pt>
    <dgm:pt modelId="{995872F1-6ECC-439C-BC59-80FDBA48D79D}" type="parTrans" cxnId="{BB634ECB-D5F6-457D-A9A7-1E6B0EA02511}">
      <dgm:prSet/>
      <dgm:spPr/>
      <dgm:t>
        <a:bodyPr/>
        <a:lstStyle/>
        <a:p>
          <a:endParaRPr lang="en-GB"/>
        </a:p>
      </dgm:t>
    </dgm:pt>
    <dgm:pt modelId="{E1CFDCC6-C341-4B68-A343-F536DE920F29}" type="sibTrans" cxnId="{BB634ECB-D5F6-457D-A9A7-1E6B0EA02511}">
      <dgm:prSet/>
      <dgm:spPr/>
      <dgm:t>
        <a:bodyPr/>
        <a:lstStyle/>
        <a:p>
          <a:endParaRPr lang="en-GB"/>
        </a:p>
      </dgm:t>
    </dgm:pt>
    <dgm:pt modelId="{BF03905F-BF30-4600-AE31-06960B1A818E}">
      <dgm:prSet phldrT="[Text]"/>
      <dgm:spPr/>
      <dgm:t>
        <a:bodyPr/>
        <a:lstStyle/>
        <a:p>
          <a:r>
            <a:rPr lang="en-GB" dirty="0"/>
            <a:t>Home Letting</a:t>
          </a:r>
        </a:p>
      </dgm:t>
    </dgm:pt>
    <dgm:pt modelId="{C0AAD248-8450-49EE-B046-299248125479}" type="parTrans" cxnId="{AD76EC12-AB3E-4AB8-8E4C-8CBB994FFA08}">
      <dgm:prSet/>
      <dgm:spPr/>
      <dgm:t>
        <a:bodyPr/>
        <a:lstStyle/>
        <a:p>
          <a:endParaRPr lang="en-GB"/>
        </a:p>
      </dgm:t>
    </dgm:pt>
    <dgm:pt modelId="{2EDE226E-477B-42A4-8D46-28F2C12FE822}" type="sibTrans" cxnId="{AD76EC12-AB3E-4AB8-8E4C-8CBB994FFA08}">
      <dgm:prSet/>
      <dgm:spPr/>
      <dgm:t>
        <a:bodyPr/>
        <a:lstStyle/>
        <a:p>
          <a:endParaRPr lang="en-GB"/>
        </a:p>
      </dgm:t>
    </dgm:pt>
    <dgm:pt modelId="{4B70E9B5-3CA6-4B28-8CF0-681EED396468}">
      <dgm:prSet phldrT="[Text]"/>
      <dgm:spPr/>
      <dgm:t>
        <a:bodyPr/>
        <a:lstStyle/>
        <a:p>
          <a:r>
            <a:rPr lang="en-GB" dirty="0"/>
            <a:t>Home Letting and Home Share</a:t>
          </a:r>
        </a:p>
      </dgm:t>
    </dgm:pt>
    <dgm:pt modelId="{9BCC228F-A5E0-4252-AB77-AF1186636349}" type="parTrans" cxnId="{6B396A94-17BD-483C-8715-E30F7724FBB7}">
      <dgm:prSet/>
      <dgm:spPr/>
      <dgm:t>
        <a:bodyPr/>
        <a:lstStyle/>
        <a:p>
          <a:endParaRPr lang="en-GB"/>
        </a:p>
      </dgm:t>
    </dgm:pt>
    <dgm:pt modelId="{DB6E3E35-9C1F-4ACE-88B7-162CFF04E89F}" type="sibTrans" cxnId="{6B396A94-17BD-483C-8715-E30F7724FBB7}">
      <dgm:prSet/>
      <dgm:spPr/>
      <dgm:t>
        <a:bodyPr/>
        <a:lstStyle/>
        <a:p>
          <a:endParaRPr lang="en-GB"/>
        </a:p>
      </dgm:t>
    </dgm:pt>
    <dgm:pt modelId="{10411F56-DC7F-4E89-A3CF-F6605C1B31B7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Using all or part of your own home for short-term lets whilst you are absent, for example while on holiday</a:t>
          </a:r>
        </a:p>
      </dgm:t>
    </dgm:pt>
    <dgm:pt modelId="{8AF57CAF-09E6-41C0-A1F9-077319CF35A0}" type="parTrans" cxnId="{B5938669-F492-4672-8485-0B6E0C116762}">
      <dgm:prSet/>
      <dgm:spPr/>
      <dgm:t>
        <a:bodyPr/>
        <a:lstStyle/>
        <a:p>
          <a:endParaRPr lang="en-GB"/>
        </a:p>
      </dgm:t>
    </dgm:pt>
    <dgm:pt modelId="{E481E78B-68DD-4B47-9514-0AE943E87D92}" type="sibTrans" cxnId="{B5938669-F492-4672-8485-0B6E0C116762}">
      <dgm:prSet/>
      <dgm:spPr/>
      <dgm:t>
        <a:bodyPr/>
        <a:lstStyle/>
        <a:p>
          <a:endParaRPr lang="en-GB"/>
        </a:p>
      </dgm:t>
    </dgm:pt>
    <dgm:pt modelId="{DCDB0127-5674-4E52-8733-95C94C7F1058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Short-term lets from your own home while you live there and also for periods when you are absent</a:t>
          </a:r>
        </a:p>
      </dgm:t>
    </dgm:pt>
    <dgm:pt modelId="{0DF7C856-4A51-4B76-B51F-C10BFFDB681C}" type="parTrans" cxnId="{71490047-6EB9-41B7-BDA1-62C1652BC6C1}">
      <dgm:prSet/>
      <dgm:spPr/>
      <dgm:t>
        <a:bodyPr/>
        <a:lstStyle/>
        <a:p>
          <a:endParaRPr lang="en-GB"/>
        </a:p>
      </dgm:t>
    </dgm:pt>
    <dgm:pt modelId="{4DBEE327-28DF-4330-8BE1-C3E9AB4394F7}" type="sibTrans" cxnId="{71490047-6EB9-41B7-BDA1-62C1652BC6C1}">
      <dgm:prSet/>
      <dgm:spPr/>
      <dgm:t>
        <a:bodyPr/>
        <a:lstStyle/>
        <a:p>
          <a:endParaRPr lang="en-GB"/>
        </a:p>
      </dgm:t>
    </dgm:pt>
    <dgm:pt modelId="{D69111D9-9C69-450A-AC9C-C1A2D9D3E933}" type="pres">
      <dgm:prSet presAssocID="{98453618-5FAF-407C-A6D2-FB3161337C41}" presName="linear" presStyleCnt="0">
        <dgm:presLayoutVars>
          <dgm:animLvl val="lvl"/>
          <dgm:resizeHandles val="exact"/>
        </dgm:presLayoutVars>
      </dgm:prSet>
      <dgm:spPr/>
    </dgm:pt>
    <dgm:pt modelId="{036F9CB6-FA93-46BB-9F9D-83FACAB32D64}" type="pres">
      <dgm:prSet presAssocID="{F50D270C-3514-4880-9333-197365B9D750}" presName="parentText" presStyleLbl="node1" presStyleIdx="0" presStyleCnt="4" custScaleX="98668" custScaleY="113593">
        <dgm:presLayoutVars>
          <dgm:chMax val="0"/>
          <dgm:bulletEnabled val="1"/>
        </dgm:presLayoutVars>
      </dgm:prSet>
      <dgm:spPr/>
    </dgm:pt>
    <dgm:pt modelId="{E1E1BA86-A392-4F8E-9091-0E960A28CAB6}" type="pres">
      <dgm:prSet presAssocID="{F50D270C-3514-4880-9333-197365B9D750}" presName="childText" presStyleLbl="revTx" presStyleIdx="0" presStyleCnt="4">
        <dgm:presLayoutVars>
          <dgm:bulletEnabled val="1"/>
        </dgm:presLayoutVars>
      </dgm:prSet>
      <dgm:spPr/>
    </dgm:pt>
    <dgm:pt modelId="{DEE142E6-266E-4676-8DC9-6C4987E768C4}" type="pres">
      <dgm:prSet presAssocID="{A5BE59A7-5BE7-4939-860B-105231DF22A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13CFE79-C10C-47A8-B033-FFC62E08F8BD}" type="pres">
      <dgm:prSet presAssocID="{A5BE59A7-5BE7-4939-860B-105231DF22A9}" presName="childText" presStyleLbl="revTx" presStyleIdx="1" presStyleCnt="4">
        <dgm:presLayoutVars>
          <dgm:bulletEnabled val="1"/>
        </dgm:presLayoutVars>
      </dgm:prSet>
      <dgm:spPr/>
    </dgm:pt>
    <dgm:pt modelId="{662F860B-6D6F-44EF-BD3B-D763DB42847B}" type="pres">
      <dgm:prSet presAssocID="{BF03905F-BF30-4600-AE31-06960B1A81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9200F13-176D-4EF4-B0EB-D7E303C69450}" type="pres">
      <dgm:prSet presAssocID="{BF03905F-BF30-4600-AE31-06960B1A818E}" presName="childText" presStyleLbl="revTx" presStyleIdx="2" presStyleCnt="4">
        <dgm:presLayoutVars>
          <dgm:bulletEnabled val="1"/>
        </dgm:presLayoutVars>
      </dgm:prSet>
      <dgm:spPr/>
    </dgm:pt>
    <dgm:pt modelId="{D9855B5F-835D-4227-950F-873F7C2C9C8D}" type="pres">
      <dgm:prSet presAssocID="{4B70E9B5-3CA6-4B28-8CF0-681EED39646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2BC1311-6256-4DE7-81CC-7B68F8C2AF01}" type="pres">
      <dgm:prSet presAssocID="{4B70E9B5-3CA6-4B28-8CF0-681EED396468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AD76EC12-AB3E-4AB8-8E4C-8CBB994FFA08}" srcId="{98453618-5FAF-407C-A6D2-FB3161337C41}" destId="{BF03905F-BF30-4600-AE31-06960B1A818E}" srcOrd="2" destOrd="0" parTransId="{C0AAD248-8450-49EE-B046-299248125479}" sibTransId="{2EDE226E-477B-42A4-8D46-28F2C12FE822}"/>
    <dgm:cxn modelId="{47CFBE17-AB22-47AA-B1A3-9D890C63B0A1}" srcId="{98453618-5FAF-407C-A6D2-FB3161337C41}" destId="{A5BE59A7-5BE7-4939-860B-105231DF22A9}" srcOrd="1" destOrd="0" parTransId="{08E0D785-2269-4F17-9FEB-1CDEB8EBA316}" sibTransId="{5BFA3A5C-DEF8-4FCD-BC1B-CE5C6093E470}"/>
    <dgm:cxn modelId="{7C81AB2C-676C-49C0-BBF8-3D91DD708EDE}" srcId="{98453618-5FAF-407C-A6D2-FB3161337C41}" destId="{F50D270C-3514-4880-9333-197365B9D750}" srcOrd="0" destOrd="0" parTransId="{03CBE730-96AC-4175-BC8F-264A5574F535}" sibTransId="{C77A2542-FE2D-453F-ACAE-97EAA5CC8CC1}"/>
    <dgm:cxn modelId="{71490047-6EB9-41B7-BDA1-62C1652BC6C1}" srcId="{4B70E9B5-3CA6-4B28-8CF0-681EED396468}" destId="{DCDB0127-5674-4E52-8733-95C94C7F1058}" srcOrd="0" destOrd="0" parTransId="{0DF7C856-4A51-4B76-B51F-C10BFFDB681C}" sibTransId="{4DBEE327-28DF-4330-8BE1-C3E9AB4394F7}"/>
    <dgm:cxn modelId="{7933F647-B8A2-4D45-BC15-A5ACAB07593C}" type="presOf" srcId="{1D7DE31E-FAE8-4F49-A3EA-E982FADD4BCD}" destId="{713CFE79-C10C-47A8-B033-FFC62E08F8BD}" srcOrd="0" destOrd="0" presId="urn:microsoft.com/office/officeart/2005/8/layout/vList2"/>
    <dgm:cxn modelId="{B5938669-F492-4672-8485-0B6E0C116762}" srcId="{BF03905F-BF30-4600-AE31-06960B1A818E}" destId="{10411F56-DC7F-4E89-A3CF-F6605C1B31B7}" srcOrd="0" destOrd="0" parTransId="{8AF57CAF-09E6-41C0-A1F9-077319CF35A0}" sibTransId="{E481E78B-68DD-4B47-9514-0AE943E87D92}"/>
    <dgm:cxn modelId="{8CEE9D75-A2A1-4864-8706-B36CD4CD34E7}" type="presOf" srcId="{A5BE59A7-5BE7-4939-860B-105231DF22A9}" destId="{DEE142E6-266E-4676-8DC9-6C4987E768C4}" srcOrd="0" destOrd="0" presId="urn:microsoft.com/office/officeart/2005/8/layout/vList2"/>
    <dgm:cxn modelId="{9E653159-2460-4D2F-818C-6909ED5B301C}" type="presOf" srcId="{4B70E9B5-3CA6-4B28-8CF0-681EED396468}" destId="{D9855B5F-835D-4227-950F-873F7C2C9C8D}" srcOrd="0" destOrd="0" presId="urn:microsoft.com/office/officeart/2005/8/layout/vList2"/>
    <dgm:cxn modelId="{682A1F5A-674E-43BE-868A-FF75359B1829}" type="presOf" srcId="{98453618-5FAF-407C-A6D2-FB3161337C41}" destId="{D69111D9-9C69-450A-AC9C-C1A2D9D3E933}" srcOrd="0" destOrd="0" presId="urn:microsoft.com/office/officeart/2005/8/layout/vList2"/>
    <dgm:cxn modelId="{4C77AA8B-C0ED-4741-B824-22145E78973D}" type="presOf" srcId="{DCDB0127-5674-4E52-8733-95C94C7F1058}" destId="{12BC1311-6256-4DE7-81CC-7B68F8C2AF01}" srcOrd="0" destOrd="0" presId="urn:microsoft.com/office/officeart/2005/8/layout/vList2"/>
    <dgm:cxn modelId="{73066791-4606-4AF9-9CF4-F0A1C36AF8FE}" srcId="{F50D270C-3514-4880-9333-197365B9D750}" destId="{637D0D85-C26E-4995-B12F-8F5867EEA0E5}" srcOrd="0" destOrd="0" parTransId="{CEA2F840-95EF-47E3-9EBE-83926B75921B}" sibTransId="{424A89E8-B8E9-41EB-A46A-2DA0C02DF908}"/>
    <dgm:cxn modelId="{6B396A94-17BD-483C-8715-E30F7724FBB7}" srcId="{98453618-5FAF-407C-A6D2-FB3161337C41}" destId="{4B70E9B5-3CA6-4B28-8CF0-681EED396468}" srcOrd="3" destOrd="0" parTransId="{9BCC228F-A5E0-4252-AB77-AF1186636349}" sibTransId="{DB6E3E35-9C1F-4ACE-88B7-162CFF04E89F}"/>
    <dgm:cxn modelId="{F6340796-951D-4E57-9520-59BBEB080E08}" type="presOf" srcId="{BF03905F-BF30-4600-AE31-06960B1A818E}" destId="{662F860B-6D6F-44EF-BD3B-D763DB42847B}" srcOrd="0" destOrd="0" presId="urn:microsoft.com/office/officeart/2005/8/layout/vList2"/>
    <dgm:cxn modelId="{93FE84A4-F7CE-4323-8258-FF2FCD71300F}" type="presOf" srcId="{637D0D85-C26E-4995-B12F-8F5867EEA0E5}" destId="{E1E1BA86-A392-4F8E-9091-0E960A28CAB6}" srcOrd="0" destOrd="0" presId="urn:microsoft.com/office/officeart/2005/8/layout/vList2"/>
    <dgm:cxn modelId="{BB634ECB-D5F6-457D-A9A7-1E6B0EA02511}" srcId="{A5BE59A7-5BE7-4939-860B-105231DF22A9}" destId="{1D7DE31E-FAE8-4F49-A3EA-E982FADD4BCD}" srcOrd="0" destOrd="0" parTransId="{995872F1-6ECC-439C-BC59-80FDBA48D79D}" sibTransId="{E1CFDCC6-C341-4B68-A343-F536DE920F29}"/>
    <dgm:cxn modelId="{F3240CCE-2BE9-4229-B2D4-381A78043B26}" type="presOf" srcId="{F50D270C-3514-4880-9333-197365B9D750}" destId="{036F9CB6-FA93-46BB-9F9D-83FACAB32D64}" srcOrd="0" destOrd="0" presId="urn:microsoft.com/office/officeart/2005/8/layout/vList2"/>
    <dgm:cxn modelId="{6D2E81D4-4C4E-4222-BCF5-F8476CD3440D}" type="presOf" srcId="{10411F56-DC7F-4E89-A3CF-F6605C1B31B7}" destId="{89200F13-176D-4EF4-B0EB-D7E303C69450}" srcOrd="0" destOrd="0" presId="urn:microsoft.com/office/officeart/2005/8/layout/vList2"/>
    <dgm:cxn modelId="{FC1A2F8C-F649-4CA6-80B6-4CEF3DA26E1E}" type="presParOf" srcId="{D69111D9-9C69-450A-AC9C-C1A2D9D3E933}" destId="{036F9CB6-FA93-46BB-9F9D-83FACAB32D64}" srcOrd="0" destOrd="0" presId="urn:microsoft.com/office/officeart/2005/8/layout/vList2"/>
    <dgm:cxn modelId="{352D37F3-5A4F-43F0-BCD1-C09BB7539C8E}" type="presParOf" srcId="{D69111D9-9C69-450A-AC9C-C1A2D9D3E933}" destId="{E1E1BA86-A392-4F8E-9091-0E960A28CAB6}" srcOrd="1" destOrd="0" presId="urn:microsoft.com/office/officeart/2005/8/layout/vList2"/>
    <dgm:cxn modelId="{8A482CDE-A475-4989-8A8A-FB4C933FE738}" type="presParOf" srcId="{D69111D9-9C69-450A-AC9C-C1A2D9D3E933}" destId="{DEE142E6-266E-4676-8DC9-6C4987E768C4}" srcOrd="2" destOrd="0" presId="urn:microsoft.com/office/officeart/2005/8/layout/vList2"/>
    <dgm:cxn modelId="{F2F96803-F62F-4925-A33A-665B8885FCCC}" type="presParOf" srcId="{D69111D9-9C69-450A-AC9C-C1A2D9D3E933}" destId="{713CFE79-C10C-47A8-B033-FFC62E08F8BD}" srcOrd="3" destOrd="0" presId="urn:microsoft.com/office/officeart/2005/8/layout/vList2"/>
    <dgm:cxn modelId="{D24A444E-420B-4C47-A528-A6BADA4575B8}" type="presParOf" srcId="{D69111D9-9C69-450A-AC9C-C1A2D9D3E933}" destId="{662F860B-6D6F-44EF-BD3B-D763DB42847B}" srcOrd="4" destOrd="0" presId="urn:microsoft.com/office/officeart/2005/8/layout/vList2"/>
    <dgm:cxn modelId="{E98FDD87-1976-43A8-8136-9C990A550FF8}" type="presParOf" srcId="{D69111D9-9C69-450A-AC9C-C1A2D9D3E933}" destId="{89200F13-176D-4EF4-B0EB-D7E303C69450}" srcOrd="5" destOrd="0" presId="urn:microsoft.com/office/officeart/2005/8/layout/vList2"/>
    <dgm:cxn modelId="{50ACB55C-6878-439E-AF4A-555DAAB86ADB}" type="presParOf" srcId="{D69111D9-9C69-450A-AC9C-C1A2D9D3E933}" destId="{D9855B5F-835D-4227-950F-873F7C2C9C8D}" srcOrd="6" destOrd="0" presId="urn:microsoft.com/office/officeart/2005/8/layout/vList2"/>
    <dgm:cxn modelId="{31027A35-889E-4A1B-99FF-B66F92C1B554}" type="presParOf" srcId="{D69111D9-9C69-450A-AC9C-C1A2D9D3E933}" destId="{12BC1311-6256-4DE7-81CC-7B68F8C2AF0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39F7D-0C17-4A0F-8EA8-7588A7DBF3AE}">
      <dsp:nvSpPr>
        <dsp:cNvPr id="0" name=""/>
        <dsp:cNvSpPr/>
      </dsp:nvSpPr>
      <dsp:spPr>
        <a:xfrm>
          <a:off x="0" y="0"/>
          <a:ext cx="9008877" cy="1049437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First (full) Licence (3-year licence)</a:t>
          </a:r>
          <a:endParaRPr lang="en-US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Existing Hosts      FC have up to 12 months to determine applications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New Hosts            FC have up to 9 months to determine applications</a:t>
          </a:r>
        </a:p>
      </dsp:txBody>
      <dsp:txXfrm>
        <a:off x="30737" y="30737"/>
        <a:ext cx="7787775" cy="987963"/>
      </dsp:txXfrm>
    </dsp:sp>
    <dsp:sp modelId="{177FE846-77E8-4944-B4A5-2E7A9E6959C0}">
      <dsp:nvSpPr>
        <dsp:cNvPr id="0" name=""/>
        <dsp:cNvSpPr/>
      </dsp:nvSpPr>
      <dsp:spPr>
        <a:xfrm>
          <a:off x="754493" y="1240244"/>
          <a:ext cx="9008877" cy="10494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Temporary Licence (</a:t>
          </a:r>
          <a:r>
            <a:rPr lang="en-US" sz="2000" b="1" kern="1200" dirty="0"/>
            <a:t>6 weeks for a trial period)</a:t>
          </a:r>
          <a:endParaRPr lang="en-US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FC aim to determine applications within 6 months</a:t>
          </a:r>
        </a:p>
      </dsp:txBody>
      <dsp:txXfrm>
        <a:off x="785230" y="1270981"/>
        <a:ext cx="7510775" cy="987963"/>
      </dsp:txXfrm>
    </dsp:sp>
    <dsp:sp modelId="{423CAFA1-428D-470E-B9CF-59EEBE99BAA3}">
      <dsp:nvSpPr>
        <dsp:cNvPr id="0" name=""/>
        <dsp:cNvSpPr/>
      </dsp:nvSpPr>
      <dsp:spPr>
        <a:xfrm>
          <a:off x="1497725" y="2480488"/>
          <a:ext cx="9008877" cy="10494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Renewed Licence (3-year licence)</a:t>
          </a:r>
          <a:endParaRPr lang="en-US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FC have up to 9 months to determine applications</a:t>
          </a:r>
        </a:p>
      </dsp:txBody>
      <dsp:txXfrm>
        <a:off x="1528462" y="2511225"/>
        <a:ext cx="7522036" cy="987963"/>
      </dsp:txXfrm>
    </dsp:sp>
    <dsp:sp modelId="{4262CAEC-1271-4C2D-9759-0ECE0773FCFC}">
      <dsp:nvSpPr>
        <dsp:cNvPr id="0" name=""/>
        <dsp:cNvSpPr/>
      </dsp:nvSpPr>
      <dsp:spPr>
        <a:xfrm>
          <a:off x="2252219" y="3720733"/>
          <a:ext cx="9008877" cy="10494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Temporary Exemption (6 weeks for national events)</a:t>
          </a:r>
          <a:endParaRPr lang="en-US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FC aim to determine applications within 6 month</a:t>
          </a:r>
        </a:p>
      </dsp:txBody>
      <dsp:txXfrm>
        <a:off x="2282956" y="3751470"/>
        <a:ext cx="7510775" cy="987963"/>
      </dsp:txXfrm>
    </dsp:sp>
    <dsp:sp modelId="{CD020510-7818-4196-9191-39F2E3E4C735}">
      <dsp:nvSpPr>
        <dsp:cNvPr id="0" name=""/>
        <dsp:cNvSpPr/>
      </dsp:nvSpPr>
      <dsp:spPr>
        <a:xfrm>
          <a:off x="8326743" y="803773"/>
          <a:ext cx="682134" cy="68213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8480223" y="803773"/>
        <a:ext cx="375174" cy="513306"/>
      </dsp:txXfrm>
    </dsp:sp>
    <dsp:sp modelId="{3B3F1D5B-00C3-4895-9E41-2CCB1A07BF59}">
      <dsp:nvSpPr>
        <dsp:cNvPr id="0" name=""/>
        <dsp:cNvSpPr/>
      </dsp:nvSpPr>
      <dsp:spPr>
        <a:xfrm>
          <a:off x="9081236" y="2044018"/>
          <a:ext cx="682134" cy="68213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 dirty="0"/>
        </a:p>
      </dsp:txBody>
      <dsp:txXfrm>
        <a:off x="9234716" y="2044018"/>
        <a:ext cx="375174" cy="513306"/>
      </dsp:txXfrm>
    </dsp:sp>
    <dsp:sp modelId="{8CD0CCE7-DF18-400B-96DB-66CB5C98036A}">
      <dsp:nvSpPr>
        <dsp:cNvPr id="0" name=""/>
        <dsp:cNvSpPr/>
      </dsp:nvSpPr>
      <dsp:spPr>
        <a:xfrm>
          <a:off x="9824469" y="3284262"/>
          <a:ext cx="682134" cy="68213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9977949" y="3284262"/>
        <a:ext cx="375174" cy="513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F9CB6-FA93-46BB-9F9D-83FACAB32D64}">
      <dsp:nvSpPr>
        <dsp:cNvPr id="0" name=""/>
        <dsp:cNvSpPr/>
      </dsp:nvSpPr>
      <dsp:spPr>
        <a:xfrm>
          <a:off x="59728" y="26523"/>
          <a:ext cx="8848741" cy="735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Secondary Letting</a:t>
          </a:r>
        </a:p>
      </dsp:txBody>
      <dsp:txXfrm>
        <a:off x="95638" y="62433"/>
        <a:ext cx="8776921" cy="663802"/>
      </dsp:txXfrm>
    </dsp:sp>
    <dsp:sp modelId="{E1E1BA86-A392-4F8E-9091-0E960A28CAB6}">
      <dsp:nvSpPr>
        <dsp:cNvPr id="0" name=""/>
        <dsp:cNvSpPr/>
      </dsp:nvSpPr>
      <dsp:spPr>
        <a:xfrm>
          <a:off x="0" y="762145"/>
          <a:ext cx="8968198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74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>
              <a:solidFill>
                <a:schemeClr val="tx1"/>
              </a:solidFill>
            </a:rPr>
            <a:t>Letting a property where you do not live, for example a second home</a:t>
          </a:r>
        </a:p>
      </dsp:txBody>
      <dsp:txXfrm>
        <a:off x="0" y="762145"/>
        <a:ext cx="8968198" cy="447120"/>
      </dsp:txXfrm>
    </dsp:sp>
    <dsp:sp modelId="{DEE142E6-266E-4676-8DC9-6C4987E768C4}">
      <dsp:nvSpPr>
        <dsp:cNvPr id="0" name=""/>
        <dsp:cNvSpPr/>
      </dsp:nvSpPr>
      <dsp:spPr>
        <a:xfrm>
          <a:off x="0" y="1209265"/>
          <a:ext cx="8968198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Home Share	</a:t>
          </a:r>
        </a:p>
      </dsp:txBody>
      <dsp:txXfrm>
        <a:off x="31613" y="1240878"/>
        <a:ext cx="8904972" cy="584369"/>
      </dsp:txXfrm>
    </dsp:sp>
    <dsp:sp modelId="{713CFE79-C10C-47A8-B033-FFC62E08F8BD}">
      <dsp:nvSpPr>
        <dsp:cNvPr id="0" name=""/>
        <dsp:cNvSpPr/>
      </dsp:nvSpPr>
      <dsp:spPr>
        <a:xfrm>
          <a:off x="0" y="1856860"/>
          <a:ext cx="8968198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74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>
              <a:solidFill>
                <a:schemeClr val="tx1"/>
              </a:solidFill>
            </a:rPr>
            <a:t>Using all or part of your own home for short-term lets whilst you are there</a:t>
          </a:r>
        </a:p>
      </dsp:txBody>
      <dsp:txXfrm>
        <a:off x="0" y="1856860"/>
        <a:ext cx="8968198" cy="447120"/>
      </dsp:txXfrm>
    </dsp:sp>
    <dsp:sp modelId="{662F860B-6D6F-44EF-BD3B-D763DB42847B}">
      <dsp:nvSpPr>
        <dsp:cNvPr id="0" name=""/>
        <dsp:cNvSpPr/>
      </dsp:nvSpPr>
      <dsp:spPr>
        <a:xfrm>
          <a:off x="0" y="2303980"/>
          <a:ext cx="8968198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Home Letting</a:t>
          </a:r>
        </a:p>
      </dsp:txBody>
      <dsp:txXfrm>
        <a:off x="31613" y="2335593"/>
        <a:ext cx="8904972" cy="584369"/>
      </dsp:txXfrm>
    </dsp:sp>
    <dsp:sp modelId="{89200F13-176D-4EF4-B0EB-D7E303C69450}">
      <dsp:nvSpPr>
        <dsp:cNvPr id="0" name=""/>
        <dsp:cNvSpPr/>
      </dsp:nvSpPr>
      <dsp:spPr>
        <a:xfrm>
          <a:off x="0" y="2951575"/>
          <a:ext cx="8968198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74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>
              <a:solidFill>
                <a:schemeClr val="tx1"/>
              </a:solidFill>
            </a:rPr>
            <a:t>Using all or part of your own home for short-term lets whilst you are absent, for example while on holiday</a:t>
          </a:r>
        </a:p>
      </dsp:txBody>
      <dsp:txXfrm>
        <a:off x="0" y="2951575"/>
        <a:ext cx="8968198" cy="656707"/>
      </dsp:txXfrm>
    </dsp:sp>
    <dsp:sp modelId="{D9855B5F-835D-4227-950F-873F7C2C9C8D}">
      <dsp:nvSpPr>
        <dsp:cNvPr id="0" name=""/>
        <dsp:cNvSpPr/>
      </dsp:nvSpPr>
      <dsp:spPr>
        <a:xfrm>
          <a:off x="0" y="3608283"/>
          <a:ext cx="8968198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Home Letting and Home Share</a:t>
          </a:r>
        </a:p>
      </dsp:txBody>
      <dsp:txXfrm>
        <a:off x="31613" y="3639896"/>
        <a:ext cx="8904972" cy="584369"/>
      </dsp:txXfrm>
    </dsp:sp>
    <dsp:sp modelId="{12BC1311-6256-4DE7-81CC-7B68F8C2AF01}">
      <dsp:nvSpPr>
        <dsp:cNvPr id="0" name=""/>
        <dsp:cNvSpPr/>
      </dsp:nvSpPr>
      <dsp:spPr>
        <a:xfrm>
          <a:off x="0" y="4255878"/>
          <a:ext cx="8968198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74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>
              <a:solidFill>
                <a:schemeClr val="tx1"/>
              </a:solidFill>
            </a:rPr>
            <a:t>Short-term lets from your own home while you live there and also for periods when you are absent</a:t>
          </a:r>
        </a:p>
      </dsp:txBody>
      <dsp:txXfrm>
        <a:off x="0" y="4255878"/>
        <a:ext cx="8968198" cy="656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135EB-532E-45F3-853D-617660FD4870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954A4-F81D-4893-91CE-E0F0AC589DE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09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954A4-F81D-4893-91CE-E0F0AC589DE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06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954A4-F81D-4893-91CE-E0F0AC589DEC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550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954A4-F81D-4893-91CE-E0F0AC589DEC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8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1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68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66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40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85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38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8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73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7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00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13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C3EC414-785B-4D59-BC1B-95B5B365F651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05C0197-0BF9-48AE-A9A6-76FDD9BAB8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87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fe.gov.uk/__data/assets/pdf_file/0017/410633/STL-Certificate-of-Compliance.pdf" TargetMode="External"/><Relationship Id="rId2" Type="http://schemas.openxmlformats.org/officeDocument/2006/relationships/hyperlink" Target="https://www.fife.gov.uk/__data/assets/pdf_file/0013/410620/STL-Public-Notice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gov.scot/landlord-repairs/tolerable-standar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fe.gov.uk/__data/assets/pdf_file/0015/410631/STL-Mandatory-Conditions.pdf" TargetMode="External"/><Relationship Id="rId3" Type="http://schemas.openxmlformats.org/officeDocument/2006/relationships/hyperlink" Target="https://www.fife.gov.uk/__data/assets/pdf_file/0021/513516/STL-Application-Help-Sheet.pdf" TargetMode="External"/><Relationship Id="rId7" Type="http://schemas.openxmlformats.org/officeDocument/2006/relationships/hyperlink" Target="https://www.fife.gov.uk/__data/assets/pdf_file/0018/410634/STL-Additional-Conditions.pdf" TargetMode="External"/><Relationship Id="rId12" Type="http://schemas.openxmlformats.org/officeDocument/2006/relationships/hyperlink" Target="https://www.fife.gov.uk/__data/assets/pdf_file/0016/410632/STL-Fee-Structure.pdf" TargetMode="External"/><Relationship Id="rId2" Type="http://schemas.openxmlformats.org/officeDocument/2006/relationships/hyperlink" Target="https://www.fife.gov.uk/kb/docs/articles/housing/private-rented-sector/short-term-le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ife.gov.uk/__data/assets/pdf_file/0031/419890/STL-Planning-Guidance-Aug-2023.pdf" TargetMode="External"/><Relationship Id="rId11" Type="http://schemas.openxmlformats.org/officeDocument/2006/relationships/hyperlink" Target="https://www.fife.gov.uk/__data/assets/pdf_file/0017/410633/STL-Certificate-of-Compliance.pdf" TargetMode="External"/><Relationship Id="rId5" Type="http://schemas.openxmlformats.org/officeDocument/2006/relationships/hyperlink" Target="https://www.fife.gov.uk/__data/assets/pdf_file/0020/410618/FC-Short-term-Let-Policy-01.10.22.pdf" TargetMode="External"/><Relationship Id="rId10" Type="http://schemas.openxmlformats.org/officeDocument/2006/relationships/hyperlink" Target="https://www.fife.gov.uk/__data/assets/pdf_file/0013/410620/STL-Public-Notice.pdf" TargetMode="External"/><Relationship Id="rId4" Type="http://schemas.openxmlformats.org/officeDocument/2006/relationships/hyperlink" Target="https://www.fife.gov.uk/__data/assets/pdf_file/0020/406631/STL-Fife-FAQ-02.06.2023.pdf" TargetMode="External"/><Relationship Id="rId9" Type="http://schemas.openxmlformats.org/officeDocument/2006/relationships/hyperlink" Target="https://www.fife.gov.uk/__data/assets/pdf_file/0021/410619/STL-Risk-Assessment-Guidance.pdf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shorttermlets@fife.gov.uk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gov.scot/publications/short-term-lets-scotland-licensing-scheme-part-2-supplementary-guidance-licensing-authorities-letting-agencies-platforms-3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scot/publications/short-term-lets-scotland-licensing-scheme-part-1-guidance-hosts-operators-3/" TargetMode="External"/><Relationship Id="rId5" Type="http://schemas.openxmlformats.org/officeDocument/2006/relationships/hyperlink" Target="https://www.fife.gov.uk/kb/docs/articles/planning-and-building2/planning/planning-applications/apply-for-planning-permission" TargetMode="External"/><Relationship Id="rId4" Type="http://schemas.openxmlformats.org/officeDocument/2006/relationships/hyperlink" Target="https://www.fife.gov.uk/kb/docs/articles/housing/private-rented-sector/short-term-le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gov.scot/energy-performance-certificates" TargetMode="External"/><Relationship Id="rId2" Type="http://schemas.openxmlformats.org/officeDocument/2006/relationships/hyperlink" Target="https://www.fife.gov.uk/__data/assets/pdf_file/0031/419890/STL-Planning-Guidance-Aug-202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se.gov.uk/legionnair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fe.gov.uk/__data/assets/pdf_file/0018/410634/STL-Additional-Conditions.pdf" TargetMode="External"/><Relationship Id="rId2" Type="http://schemas.openxmlformats.org/officeDocument/2006/relationships/hyperlink" Target="https://www.fife.gov.uk/__data/assets/pdf_file/0015/410631/STL-Mandatory-Condition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3">
            <a:extLst>
              <a:ext uri="{FF2B5EF4-FFF2-40B4-BE49-F238E27FC236}">
                <a16:creationId xmlns:a16="http://schemas.microsoft.com/office/drawing/2014/main" id="{B4FCF150-FF89-411A-8A03-EF8AE04B4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id="{FBA62A59-35D6-4755-828A-5C77A6041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33843" y="4005950"/>
            <a:ext cx="531902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7">
            <a:extLst>
              <a:ext uri="{FF2B5EF4-FFF2-40B4-BE49-F238E27FC236}">
                <a16:creationId xmlns:a16="http://schemas.microsoft.com/office/drawing/2014/main" id="{10B54635-2596-45B8-AE98-306D68A6B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E4383-D768-4562-B245-11AC0FC81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8179" y="1677697"/>
            <a:ext cx="6019601" cy="183305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Fife Council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61EB3-C602-4594-BD3A-13B597739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6900" y="4221628"/>
            <a:ext cx="6472906" cy="1833053"/>
          </a:xfrm>
        </p:spPr>
        <p:txBody>
          <a:bodyPr>
            <a:noAutofit/>
          </a:bodyPr>
          <a:lstStyle/>
          <a:p>
            <a:r>
              <a:rPr lang="en-GB" sz="4400" b="1" dirty="0"/>
              <a:t>Applying for a </a:t>
            </a:r>
          </a:p>
          <a:p>
            <a:r>
              <a:rPr lang="en-GB" sz="4400" b="1" dirty="0"/>
              <a:t>Short-term Let Licence</a:t>
            </a:r>
          </a:p>
        </p:txBody>
      </p:sp>
      <p:pic>
        <p:nvPicPr>
          <p:cNvPr id="9" name="Picture 8" descr="Image preview">
            <a:extLst>
              <a:ext uri="{FF2B5EF4-FFF2-40B4-BE49-F238E27FC236}">
                <a16:creationId xmlns:a16="http://schemas.microsoft.com/office/drawing/2014/main" id="{5E534776-7E9D-422E-99FB-D86CE21A9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2263" y="2594224"/>
            <a:ext cx="3460457" cy="346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65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2D935-A339-3634-0C05-1A7F4D70D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02" y="490654"/>
            <a:ext cx="10081818" cy="1048214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Correspondence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A3CC9-D6F6-931C-1936-DA6491505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95707"/>
            <a:ext cx="9872871" cy="420029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Telephone Number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Address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Contact Name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Contact Telephone Number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D994C2A-D910-4C4E-471C-CFDF687738F2}"/>
              </a:ext>
            </a:extLst>
          </p:cNvPr>
          <p:cNvSpPr/>
          <p:nvPr/>
        </p:nvSpPr>
        <p:spPr>
          <a:xfrm>
            <a:off x="8042047" y="2029522"/>
            <a:ext cx="2888166" cy="2798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 hour emergency contact details required for the Licence</a:t>
            </a:r>
          </a:p>
        </p:txBody>
      </p:sp>
    </p:spTree>
    <p:extLst>
      <p:ext uri="{BB962C8B-B14F-4D97-AF65-F5344CB8AC3E}">
        <p14:creationId xmlns:p14="http://schemas.microsoft.com/office/powerpoint/2010/main" val="144468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9A55-75D0-008D-1F50-7C9E491D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386" y="609600"/>
            <a:ext cx="10115270" cy="1029629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 Residency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53AD7-A16D-7925-0E53-78FC309FB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86" y="1795346"/>
            <a:ext cx="12121376" cy="430065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3200" b="1" dirty="0">
                <a:solidFill>
                  <a:schemeClr val="tx1"/>
                </a:solidFill>
              </a:rPr>
              <a:t>Anyone named on the application who has lived outside the UK</a:t>
            </a:r>
          </a:p>
          <a:p>
            <a:pPr marL="4572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(Owners, Managers or Corporate Company Members)</a:t>
            </a:r>
          </a:p>
          <a:p>
            <a:pPr marL="45720" indent="0">
              <a:buNone/>
            </a:pPr>
            <a:endParaRPr lang="en-GB" sz="3200" b="1" dirty="0">
              <a:solidFill>
                <a:schemeClr val="tx1"/>
              </a:solidFill>
            </a:endParaRPr>
          </a:p>
          <a:p>
            <a:pPr lvl="2"/>
            <a:r>
              <a:rPr lang="en-GB" sz="3000" b="1" dirty="0">
                <a:solidFill>
                  <a:schemeClr val="tx1"/>
                </a:solidFill>
              </a:rPr>
              <a:t>Name</a:t>
            </a:r>
          </a:p>
          <a:p>
            <a:pPr lvl="2"/>
            <a:r>
              <a:rPr lang="en-GB" sz="3000" b="1" dirty="0">
                <a:solidFill>
                  <a:schemeClr val="tx1"/>
                </a:solidFill>
              </a:rPr>
              <a:t>Address of the Property Abroad</a:t>
            </a:r>
          </a:p>
          <a:p>
            <a:pPr lvl="2"/>
            <a:r>
              <a:rPr lang="en-GB" sz="3000" b="1" dirty="0">
                <a:solidFill>
                  <a:schemeClr val="tx1"/>
                </a:solidFill>
              </a:rPr>
              <a:t>Dates From and To</a:t>
            </a:r>
          </a:p>
        </p:txBody>
      </p:sp>
    </p:spTree>
    <p:extLst>
      <p:ext uri="{BB962C8B-B14F-4D97-AF65-F5344CB8AC3E}">
        <p14:creationId xmlns:p14="http://schemas.microsoft.com/office/powerpoint/2010/main" val="297222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6E0BF-4F4B-D437-36D6-340DBBD99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92" y="230459"/>
            <a:ext cx="10927416" cy="1356360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Convictions, Licence History, Accreditations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72936-6610-35C7-E8A0-0898EE82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26995"/>
            <a:ext cx="9872871" cy="476900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Anyone named on the application with a conviction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Dates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Court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Offence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Sentence</a:t>
            </a:r>
          </a:p>
          <a:p>
            <a:pPr marL="4572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you had a licence or accreditation revoked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yes confirm the dates and organisation</a:t>
            </a:r>
          </a:p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Premises Accredited – Yes or No</a:t>
            </a:r>
          </a:p>
        </p:txBody>
      </p:sp>
    </p:spTree>
    <p:extLst>
      <p:ext uri="{BB962C8B-B14F-4D97-AF65-F5344CB8AC3E}">
        <p14:creationId xmlns:p14="http://schemas.microsoft.com/office/powerpoint/2010/main" val="308751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5ABF-BBA1-48F0-B4C3-9C4CBA04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853" y="341919"/>
            <a:ext cx="10649415" cy="111398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Accommodation Type -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relevant as included on the Licence</a:t>
            </a:r>
            <a:br>
              <a:rPr lang="en-GB" dirty="0">
                <a:solidFill>
                  <a:schemeClr val="tx1"/>
                </a:solidFill>
              </a:rPr>
            </a:br>
            <a:endParaRPr lang="en-GB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5C0138F-1DEA-4DEE-AAE9-AF67DEDAB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3435574"/>
              </p:ext>
            </p:extLst>
          </p:nvPr>
        </p:nvGraphicFramePr>
        <p:xfrm>
          <a:off x="1444939" y="1425731"/>
          <a:ext cx="8968198" cy="4939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9409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AFAA-C527-8CA3-570B-C505314A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493" y="390294"/>
            <a:ext cx="10171027" cy="992457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Short-term Let Premises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0C135-377C-50DD-641D-1398ACECD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82751"/>
            <a:ext cx="10610385" cy="5084955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number of sleeping spaces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Occupancy  - Guest occupancy as this will be on the Licence issued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many rooms in the property (excluding kitchen and bathrooms)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Property Descriptions -  Guest House, B&amp;B, Home Letting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Premise - Detached, Flat etc.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Property Unconventional - Yurts, Pods, Wigwams etc.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Heating  and Electrical Supply – Mains, Private Supply or LPG (</a:t>
            </a:r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Liquefied Petroleum Gas)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Combustion Appliances – Space Heaters, Ovens and Clothes Dryers etc.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Drainage System – Public or Private Sewer etc.</a:t>
            </a:r>
          </a:p>
        </p:txBody>
      </p:sp>
    </p:spTree>
    <p:extLst>
      <p:ext uri="{BB962C8B-B14F-4D97-AF65-F5344CB8AC3E}">
        <p14:creationId xmlns:p14="http://schemas.microsoft.com/office/powerpoint/2010/main" val="186384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3DE74D-1831-0239-BF61-1A4C8D5603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096" y="641033"/>
            <a:ext cx="10147610" cy="817756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you need to do when the application is submitted?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26BEC88-830E-B9EA-71C7-4E1C2374F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551784"/>
              </p:ext>
            </p:extLst>
          </p:nvPr>
        </p:nvGraphicFramePr>
        <p:xfrm>
          <a:off x="870910" y="1458789"/>
          <a:ext cx="10147610" cy="4938650"/>
        </p:xfrm>
        <a:graphic>
          <a:graphicData uri="http://schemas.openxmlformats.org/drawingml/2006/table">
            <a:tbl>
              <a:tblPr firstRow="1" firstCol="1" bandRow="1"/>
              <a:tblGrid>
                <a:gridCol w="6093603">
                  <a:extLst>
                    <a:ext uri="{9D8B030D-6E8A-4147-A177-3AD203B41FA5}">
                      <a16:colId xmlns:a16="http://schemas.microsoft.com/office/drawing/2014/main" val="801367594"/>
                    </a:ext>
                  </a:extLst>
                </a:gridCol>
                <a:gridCol w="4054007">
                  <a:extLst>
                    <a:ext uri="{9D8B030D-6E8A-4147-A177-3AD203B41FA5}">
                      <a16:colId xmlns:a16="http://schemas.microsoft.com/office/drawing/2014/main" val="3735938446"/>
                    </a:ext>
                  </a:extLst>
                </a:gridCol>
              </a:tblGrid>
              <a:tr h="1856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Public Notice: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Display a Public Notice at or near the premises so it can be read by the public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(Display for 21 days)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 Required for Temporary Licences or Exemption Licences.  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Template: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Short-term Let Public Notice (fife.gov.uk)</a:t>
                      </a:r>
                      <a:endParaRPr lang="en-GB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5834894"/>
                  </a:ext>
                </a:extLst>
              </a:tr>
              <a:tr h="1656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Certificate of Compliance: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confirm the Public Notice has been displayed for 21 days.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Send the Certificate of Compliance when the 21 days Public Notice expires.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must be returned before a licence is issued</a:t>
                      </a: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Template: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Short-term Let Certificate of Compliance (fife.gov.uk)</a:t>
                      </a:r>
                      <a:endParaRPr lang="en-GB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70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271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4D2A-5005-7340-2DE2-6A62F811C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you need to do when the licence is granted?</a:t>
            </a:r>
            <a:endParaRPr lang="en-GB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48E374-6E48-CEDB-DC49-85A6EBF292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72736"/>
              </p:ext>
            </p:extLst>
          </p:nvPr>
        </p:nvGraphicFramePr>
        <p:xfrm>
          <a:off x="1143000" y="2089726"/>
          <a:ext cx="9634653" cy="3403346"/>
        </p:xfrm>
        <a:graphic>
          <a:graphicData uri="http://schemas.openxmlformats.org/drawingml/2006/table">
            <a:tbl>
              <a:tblPr firstRow="1" firstCol="1" bandRow="1"/>
              <a:tblGrid>
                <a:gridCol w="4752987">
                  <a:extLst>
                    <a:ext uri="{9D8B030D-6E8A-4147-A177-3AD203B41FA5}">
                      <a16:colId xmlns:a16="http://schemas.microsoft.com/office/drawing/2014/main" val="2324034699"/>
                    </a:ext>
                  </a:extLst>
                </a:gridCol>
                <a:gridCol w="4881666">
                  <a:extLst>
                    <a:ext uri="{9D8B030D-6E8A-4147-A177-3AD203B41FA5}">
                      <a16:colId xmlns:a16="http://schemas.microsoft.com/office/drawing/2014/main" val="73588301"/>
                    </a:ext>
                  </a:extLst>
                </a:gridCol>
              </a:tblGrid>
              <a:tr h="3144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Prepare information that will be available to guests at the premises.</a:t>
                      </a: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Prepared information should include: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(b) fire, gas and electrical safety information,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(c) details of how to summon the assistance of emergency services,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(d) a copy of the gas safety report,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(e) a copy of the Electrical Installation Condition Report (EICR), and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(f) a copy of the Portable Appliance Testing (PAT) Report.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240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966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AD873-5A08-0AE5-AD69-BA09ED4B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10253546" cy="1356360"/>
          </a:xfrm>
        </p:spPr>
        <p:txBody>
          <a:bodyPr/>
          <a:lstStyle/>
          <a:p>
            <a:r>
              <a:rPr lang="en-GB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</a:t>
            </a:r>
            <a:r>
              <a:rPr lang="en-GB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need to advertise my premises?</a:t>
            </a:r>
            <a:endParaRPr lang="en-GB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642DC39-A7C5-2A52-2002-031B8C86F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201836"/>
              </p:ext>
            </p:extLst>
          </p:nvPr>
        </p:nvGraphicFramePr>
        <p:xfrm>
          <a:off x="1143000" y="1895707"/>
          <a:ext cx="9725722" cy="2996334"/>
        </p:xfrm>
        <a:graphic>
          <a:graphicData uri="http://schemas.openxmlformats.org/drawingml/2006/table">
            <a:tbl>
              <a:tblPr firstRow="1" firstCol="1" bandRow="1"/>
              <a:tblGrid>
                <a:gridCol w="4797913">
                  <a:extLst>
                    <a:ext uri="{9D8B030D-6E8A-4147-A177-3AD203B41FA5}">
                      <a16:colId xmlns:a16="http://schemas.microsoft.com/office/drawing/2014/main" val="2774285876"/>
                    </a:ext>
                  </a:extLst>
                </a:gridCol>
                <a:gridCol w="4927809">
                  <a:extLst>
                    <a:ext uri="{9D8B030D-6E8A-4147-A177-3AD203B41FA5}">
                      <a16:colId xmlns:a16="http://schemas.microsoft.com/office/drawing/2014/main" val="91086501"/>
                    </a:ext>
                  </a:extLst>
                </a:gridCol>
              </a:tblGrid>
              <a:tr h="29963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Requirement to display the: 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Licence number 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EPC Rating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(If required) 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371532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80AA50-4EF2-D311-3774-2A5F7DC38270}"/>
              </a:ext>
            </a:extLst>
          </p:cNvPr>
          <p:cNvSpPr/>
          <p:nvPr/>
        </p:nvSpPr>
        <p:spPr>
          <a:xfrm>
            <a:off x="6188926" y="2381623"/>
            <a:ext cx="4293220" cy="1811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A provisional Licence Number will be provided to Existing Hosts </a:t>
            </a:r>
          </a:p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(Operating before 1</a:t>
            </a:r>
            <a:r>
              <a:rPr lang="en-GB" sz="20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 October 2022)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E3D794-9650-F901-3778-ED5264520F56}"/>
              </a:ext>
            </a:extLst>
          </p:cNvPr>
          <p:cNvSpPr/>
          <p:nvPr/>
        </p:nvSpPr>
        <p:spPr>
          <a:xfrm>
            <a:off x="1256370" y="5276568"/>
            <a:ext cx="9612352" cy="971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New Hosts will NOT be sent a provisional Licence Number as they</a:t>
            </a:r>
          </a:p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 cannot operate until a licence is granted</a:t>
            </a:r>
          </a:p>
        </p:txBody>
      </p:sp>
    </p:spTree>
    <p:extLst>
      <p:ext uri="{BB962C8B-B14F-4D97-AF65-F5344CB8AC3E}">
        <p14:creationId xmlns:p14="http://schemas.microsoft.com/office/powerpoint/2010/main" val="16037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DBC76-9F0E-2BB8-705E-803E6CBA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1" y="0"/>
            <a:ext cx="10271389" cy="1449659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Fife Council Application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0F4D-2F8B-FCF1-B729-1B528004B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336" y="1326995"/>
            <a:ext cx="10668001" cy="4464206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and Validate Documents </a:t>
            </a:r>
            <a:r>
              <a:rPr lang="en-GB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(Make sure documents are in date)</a:t>
            </a:r>
          </a:p>
          <a:p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Display Applications on the Public Register</a:t>
            </a:r>
          </a:p>
          <a:p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Public Objections</a:t>
            </a:r>
          </a:p>
          <a:p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10% Risk Based Property Inspection</a:t>
            </a:r>
          </a:p>
          <a:p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 with:</a:t>
            </a:r>
          </a:p>
          <a:p>
            <a:pPr marL="45720" indent="0">
              <a:buNone/>
            </a:pPr>
            <a:endParaRPr lang="en-GB" sz="1000" dirty="0">
              <a:solidFill>
                <a:schemeClr val="tx1"/>
              </a:solidFill>
            </a:endParaRPr>
          </a:p>
          <a:p>
            <a:pPr lvl="1"/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Police Scotland – Fit and Proper Check</a:t>
            </a:r>
          </a:p>
          <a:p>
            <a:pPr lvl="1"/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Scottish Fire &amp; Rescue Services – Fire Check</a:t>
            </a:r>
          </a:p>
          <a:p>
            <a:pPr lvl="1"/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Protective Services – Compliance Check</a:t>
            </a:r>
          </a:p>
        </p:txBody>
      </p:sp>
    </p:spTree>
    <p:extLst>
      <p:ext uri="{BB962C8B-B14F-4D97-AF65-F5344CB8AC3E}">
        <p14:creationId xmlns:p14="http://schemas.microsoft.com/office/powerpoint/2010/main" val="292305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D280-BFA4-F7B4-2385-C805A9E2F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616" y="167267"/>
            <a:ext cx="10479544" cy="1564518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Property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EA8C3-E42B-8D14-ECC1-D185EBB2B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038" y="1427357"/>
            <a:ext cx="10939347" cy="5263376"/>
          </a:xfrm>
        </p:spPr>
        <p:txBody>
          <a:bodyPr>
            <a:normAutofit fontScale="92500"/>
          </a:bodyPr>
          <a:lstStyle/>
          <a:p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all properties will be inspected</a:t>
            </a:r>
          </a:p>
          <a:p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10% Risk Approach</a:t>
            </a:r>
          </a:p>
          <a:p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Properties are selected at random</a:t>
            </a:r>
          </a:p>
          <a:p>
            <a:pPr>
              <a:lnSpc>
                <a:spcPct val="120000"/>
              </a:lnSpc>
            </a:pPr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Properties must meet the: </a:t>
            </a:r>
          </a:p>
          <a:p>
            <a:pPr lvl="1">
              <a:lnSpc>
                <a:spcPct val="120000"/>
              </a:lnSpc>
            </a:pPr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Repairing Standard </a:t>
            </a:r>
          </a:p>
          <a:p>
            <a:pPr lvl="1">
              <a:lnSpc>
                <a:spcPct val="120000"/>
              </a:lnSpc>
            </a:pPr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Tolerable Standard</a:t>
            </a:r>
          </a:p>
          <a:p>
            <a:pPr marL="274320" lvl="1" indent="0">
              <a:lnSpc>
                <a:spcPct val="120000"/>
              </a:lnSpc>
              <a:buNone/>
            </a:pPr>
            <a:r>
              <a:rPr lang="en-GB" sz="3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Details of both can be found @ </a:t>
            </a:r>
            <a:r>
              <a:rPr lang="en-GB" sz="30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Tolerable Standard - mygov.scot</a:t>
            </a:r>
            <a:endParaRPr lang="en-GB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Properties must have adequate smoke and carbon monoxide detection</a:t>
            </a:r>
          </a:p>
          <a:p>
            <a:r>
              <a:rPr lang="en-GB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Inspection takes around 30 minutes</a:t>
            </a:r>
          </a:p>
          <a:p>
            <a:endParaRPr lang="en-GB" sz="3600" b="1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8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1D54-CD88-A6D0-A920-3AFF887C7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"/>
            <a:ext cx="10561319" cy="1494261"/>
          </a:xfrm>
        </p:spPr>
        <p:txBody>
          <a:bodyPr/>
          <a:lstStyle/>
          <a:p>
            <a:r>
              <a:rPr lang="en-GB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Short-term Let (STL) Important Dates</a:t>
            </a:r>
            <a:endParaRPr lang="en-GB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F3977A-AB5E-B65D-1B17-A093F6D86009}"/>
              </a:ext>
            </a:extLst>
          </p:cNvPr>
          <p:cNvSpPr txBox="1"/>
          <p:nvPr/>
        </p:nvSpPr>
        <p:spPr>
          <a:xfrm>
            <a:off x="289932" y="1226635"/>
            <a:ext cx="119020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By 30</a:t>
            </a:r>
            <a:r>
              <a:rPr lang="en-GB" sz="2800" b="1" baseline="30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September 2023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xisting Hosts: (operating on or before 30</a:t>
            </a:r>
            <a:r>
              <a:rPr lang="en-GB" sz="2800" b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September 2022)</a:t>
            </a:r>
          </a:p>
          <a:p>
            <a:pPr marL="742950" lvl="1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GB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ust have applied for a Licence to continue operating</a:t>
            </a:r>
          </a:p>
          <a:p>
            <a:pPr marL="742950" lvl="1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Have been granted a Licence to continue operating</a:t>
            </a:r>
          </a:p>
          <a:p>
            <a:pPr lvl="1" defTabSz="914400">
              <a:defRPr/>
            </a:pPr>
            <a:endParaRPr lang="en-GB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914400"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New Hosts must have a Licence granted to operate</a:t>
            </a:r>
            <a:endParaRPr lang="en-GB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1</a:t>
            </a:r>
            <a:r>
              <a:rPr lang="en-GB" sz="2800" b="1" baseline="300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GB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October 2023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pplications received after this date will be considered as New applications 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New applicants cannot accept bookings until a licence is granted</a:t>
            </a:r>
          </a:p>
          <a:p>
            <a:pPr defTabSz="914400">
              <a:defRPr/>
            </a:pPr>
            <a:endParaRPr lang="en-GB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23388E2-734D-6CB0-FB5D-9E66668092BC}"/>
              </a:ext>
            </a:extLst>
          </p:cNvPr>
          <p:cNvSpPr/>
          <p:nvPr/>
        </p:nvSpPr>
        <p:spPr>
          <a:xfrm>
            <a:off x="9727581" y="1655954"/>
            <a:ext cx="2174487" cy="2129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A provisional Licence Number will be provided to Existing Hosts</a:t>
            </a:r>
          </a:p>
        </p:txBody>
      </p:sp>
    </p:spTree>
    <p:extLst>
      <p:ext uri="{BB962C8B-B14F-4D97-AF65-F5344CB8AC3E}">
        <p14:creationId xmlns:p14="http://schemas.microsoft.com/office/powerpoint/2010/main" val="4106256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F356-CE36-4EA2-B436-480AF00E6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38" y="318499"/>
            <a:ext cx="10473982" cy="1273995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if there is an Objection?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08828-AD30-48EA-9B58-326B6C3A1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8" y="1449659"/>
            <a:ext cx="10939341" cy="445677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Grounds for objection may include: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application is inaccurate or misleading</a:t>
            </a:r>
          </a:p>
          <a:p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safety of guests, neighbours, or others </a:t>
            </a:r>
          </a:p>
          <a:p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Noise or nuisance</a:t>
            </a:r>
          </a:p>
          <a:p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application runs contrary to other legal requirements</a:t>
            </a:r>
          </a:p>
          <a:p>
            <a:pPr marL="45720" indent="0">
              <a:buFont typeface="Corbel" pitchFamily="34" charset="0"/>
              <a:buNone/>
            </a:pP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Determination: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hearing will be held by the: </a:t>
            </a:r>
          </a:p>
          <a:p>
            <a:pPr lvl="1">
              <a:lnSpc>
                <a:spcPct val="100000"/>
              </a:lnSpc>
            </a:pP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Housing Decision Panel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</a:t>
            </a:r>
            <a:endParaRPr lang="en-GB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Licensing &amp; Regulation Committee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3465A5-5416-BF9C-91B3-27EFA33B2A5E}"/>
              </a:ext>
            </a:extLst>
          </p:cNvPr>
          <p:cNvSpPr/>
          <p:nvPr/>
        </p:nvSpPr>
        <p:spPr>
          <a:xfrm>
            <a:off x="8043746" y="4105951"/>
            <a:ext cx="3352800" cy="1925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Decisions can be Appealed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7E0ED2-FCBA-DEF6-1C45-70065A0DA6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02527" y="4003287"/>
            <a:ext cx="10571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90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80467-3366-034E-223F-A2B940814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2" y="100362"/>
            <a:ext cx="11991278" cy="1676026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online application can be found @ </a:t>
            </a:r>
            <a:br>
              <a:rPr lang="en-GB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Short-term Lets Licence | Fife Council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B739B-23BF-F3FD-1B7F-C73BBB98B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76388"/>
            <a:ext cx="9872871" cy="4981250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en-GB" sz="5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Short-term Let Supporting Documents:</a:t>
            </a:r>
            <a:endParaRPr lang="en-GB" sz="55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 tooltip="STL Application Help Sheet 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STL Application Help Sheet</a:t>
            </a:r>
            <a:r>
              <a:rPr lang="en-GB" sz="4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Short-term Let factsheet and FAQs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Short-term Let Policy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Planning Guidance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Additional Conditions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Mandatory Conditions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Risk Assessment Guidance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 Notice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Certificate of Compliance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42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Fee Structure</a:t>
            </a:r>
            <a:endParaRPr lang="en-GB" sz="4200" b="0" i="0" dirty="0"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endParaRPr lang="en-GB" sz="4400" b="1" u="sng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E0529D-7760-7012-7685-303F9AD0B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54205" y="1639229"/>
            <a:ext cx="108835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981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5ABF-BBA1-48F0-B4C3-9C4CBA04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783" y="243841"/>
            <a:ext cx="6693061" cy="121198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Further Information</a:t>
            </a:r>
          </a:p>
        </p:txBody>
      </p:sp>
      <p:pic>
        <p:nvPicPr>
          <p:cNvPr id="5" name="Picture 4" descr="Image preview">
            <a:extLst>
              <a:ext uri="{FF2B5EF4-FFF2-40B4-BE49-F238E27FC236}">
                <a16:creationId xmlns:a16="http://schemas.microsoft.com/office/drawing/2014/main" id="{C314B053-3FD6-4071-8A90-C313A61AD9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1" r="21281" b="1"/>
          <a:stretch/>
        </p:blipFill>
        <p:spPr bwMode="auto">
          <a:xfrm>
            <a:off x="223336" y="243840"/>
            <a:ext cx="3646837" cy="637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5E7BA-5963-4DDB-812B-6A866D5D6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783" y="1455821"/>
            <a:ext cx="7337133" cy="4993103"/>
          </a:xfrm>
        </p:spPr>
        <p:txBody>
          <a:bodyPr>
            <a:noAutofit/>
          </a:bodyPr>
          <a:lstStyle/>
          <a:p>
            <a:pPr marL="0" lvl="0" indent="0">
              <a:spcAft>
                <a:spcPts val="800"/>
              </a:spcAft>
              <a:buNone/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Fife Council Short-term Lets</a:t>
            </a:r>
            <a:r>
              <a:rPr lang="en-GB" sz="20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</a:p>
          <a:p>
            <a:pPr marL="342900" indent="-342900">
              <a:spcAft>
                <a:spcPts val="800"/>
              </a:spcAft>
            </a:pPr>
            <a:r>
              <a:rPr lang="en-GB" sz="20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Short term lets | Fife Council</a:t>
            </a:r>
            <a:endParaRPr lang="en-GB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1" indent="-342900"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Short-term Let Policy</a:t>
            </a:r>
          </a:p>
          <a:p>
            <a:pPr marL="571500" lvl="1" indent="-342900"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STL Application Form</a:t>
            </a:r>
          </a:p>
          <a:p>
            <a:pPr marL="571500" lvl="1" indent="-342900"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STL Factsheet</a:t>
            </a:r>
          </a:p>
          <a:p>
            <a:pPr marL="0" lvl="0" indent="0">
              <a:buNone/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Fife Council Planning</a:t>
            </a:r>
          </a:p>
          <a:p>
            <a:pPr marL="342900" indent="-342900"/>
            <a:r>
              <a:rPr lang="en-GB" sz="2000" b="1" u="sng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Apply &amp; pay for Planning Permission | Fife Council</a:t>
            </a:r>
            <a:endParaRPr lang="en-GB" sz="2000" b="1" u="sng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Scottish Government Guidance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Scottish Government guidance for hosts and operators</a:t>
            </a:r>
            <a:endParaRPr lang="en-GB" sz="1600" b="0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Scottish Government supplementary guidance for licensing authorities, letting agencies, and platforms</a:t>
            </a:r>
            <a:endParaRPr lang="en-GB" sz="1600" b="0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16596A-6960-4052-AD23-359C222A4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41783" y="3441031"/>
            <a:ext cx="6693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78E469-A476-4172-9CF9-C3534554D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41783" y="4483769"/>
            <a:ext cx="6693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E15A1C-28C8-48A1-A53A-422CC6459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41783" y="1247273"/>
            <a:ext cx="6693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089FF8F4-851E-40C5-9F53-0614517CE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23249"/>
              </p:ext>
            </p:extLst>
          </p:nvPr>
        </p:nvGraphicFramePr>
        <p:xfrm>
          <a:off x="8208322" y="1355558"/>
          <a:ext cx="368306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067">
                  <a:extLst>
                    <a:ext uri="{9D8B030D-6E8A-4147-A177-3AD203B41FA5}">
                      <a16:colId xmlns:a16="http://schemas.microsoft.com/office/drawing/2014/main" val="4224909924"/>
                    </a:ext>
                  </a:extLst>
                </a:gridCol>
              </a:tblGrid>
              <a:tr h="1506421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Email:  </a:t>
                      </a:r>
                      <a:r>
                        <a:rPr lang="en-GB" sz="18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shorttermlets@fife.gov.uk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Address:		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Short-term Let Licencing, 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Housing Services, 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Fife House (3</a:t>
                      </a:r>
                      <a:r>
                        <a:rPr lang="en-GB" sz="1800" b="1" kern="12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Floor),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Glenrothes, KY7 5LT</a:t>
                      </a:r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9338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920DDFD-4E3A-4B82-BED7-C7A0CB032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100075" y="1355558"/>
            <a:ext cx="0" cy="1862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3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F95F9-3EE5-C57B-5284-ED3C8E3AD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138" y="460917"/>
            <a:ext cx="10800885" cy="1356360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Short-term Let Property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C877-9972-2F48-51DD-6477231EA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358483"/>
            <a:ext cx="9872871" cy="40386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of the premises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House or flat number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</a:p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of ownership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5537CF-7473-A2F7-96E9-8454DCDEBE59}"/>
              </a:ext>
            </a:extLst>
          </p:cNvPr>
          <p:cNvSpPr/>
          <p:nvPr/>
        </p:nvSpPr>
        <p:spPr>
          <a:xfrm>
            <a:off x="7259445" y="2255891"/>
            <a:ext cx="3412275" cy="3222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Documents required for the application must have the exact property address</a:t>
            </a:r>
          </a:p>
        </p:txBody>
      </p:sp>
    </p:spTree>
    <p:extLst>
      <p:ext uri="{BB962C8B-B14F-4D97-AF65-F5344CB8AC3E}">
        <p14:creationId xmlns:p14="http://schemas.microsoft.com/office/powerpoint/2010/main" val="156325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C85C2-9E24-2CE6-6746-35829FA3A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137" y="526095"/>
            <a:ext cx="9875520" cy="8846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Documents to be submitted with the </a:t>
            </a:r>
            <a:r>
              <a:rPr lang="en-GB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pplication:</a:t>
            </a:r>
            <a:endParaRPr lang="en-GB" sz="3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738E8D-64D8-7C14-AD97-FDB187FC313A}"/>
              </a:ext>
            </a:extLst>
          </p:cNvPr>
          <p:cNvSpPr txBox="1"/>
          <p:nvPr/>
        </p:nvSpPr>
        <p:spPr>
          <a:xfrm>
            <a:off x="390293" y="4562718"/>
            <a:ext cx="1168647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You will have to provide documents electronically for the online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Make sure the full document is provided (not just the front page)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Make sure documents have not expired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documents are renewed during the application process, send an updated copy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Documents must be complete by a competent person/member of a registered body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006B6B5-44EF-15B7-4865-0EABD0290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162018"/>
              </p:ext>
            </p:extLst>
          </p:nvPr>
        </p:nvGraphicFramePr>
        <p:xfrm>
          <a:off x="691375" y="1510452"/>
          <a:ext cx="8172601" cy="2811525"/>
        </p:xfrm>
        <a:graphic>
          <a:graphicData uri="http://schemas.openxmlformats.org/drawingml/2006/table">
            <a:tbl>
              <a:tblPr firstRow="1" firstCol="1" bandRow="1"/>
              <a:tblGrid>
                <a:gridCol w="4282069">
                  <a:extLst>
                    <a:ext uri="{9D8B030D-6E8A-4147-A177-3AD203B41FA5}">
                      <a16:colId xmlns:a16="http://schemas.microsoft.com/office/drawing/2014/main" val="877265073"/>
                    </a:ext>
                  </a:extLst>
                </a:gridCol>
                <a:gridCol w="3890532">
                  <a:extLst>
                    <a:ext uri="{9D8B030D-6E8A-4147-A177-3AD203B41FA5}">
                      <a16:colId xmlns:a16="http://schemas.microsoft.com/office/drawing/2014/main" val="2163618070"/>
                    </a:ext>
                  </a:extLst>
                </a:gridCol>
              </a:tblGrid>
              <a:tr h="937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Gas Safety Certificate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(For premises with a gas supply)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Valid to: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290397"/>
                  </a:ext>
                </a:extLst>
              </a:tr>
              <a:tr h="937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Electrical Installation Condition Report </a:t>
                      </a:r>
                      <a:b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(Renewal: Every 5 years)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Valid to: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365347"/>
                  </a:ext>
                </a:extLst>
              </a:tr>
              <a:tr h="937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Portable Appliance Testing Report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(Renewal: Every 5 years)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Issued: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48129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8246326-DC18-F739-A488-CAC06170DABE}"/>
              </a:ext>
            </a:extLst>
          </p:cNvPr>
          <p:cNvSpPr/>
          <p:nvPr/>
        </p:nvSpPr>
        <p:spPr>
          <a:xfrm>
            <a:off x="8452624" y="1510451"/>
            <a:ext cx="3401124" cy="2811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Documents must have the exact STL property address</a:t>
            </a:r>
          </a:p>
        </p:txBody>
      </p:sp>
    </p:spTree>
    <p:extLst>
      <p:ext uri="{BB962C8B-B14F-4D97-AF65-F5344CB8AC3E}">
        <p14:creationId xmlns:p14="http://schemas.microsoft.com/office/powerpoint/2010/main" val="299019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2E7B6-3818-088B-DDD0-FEDAACF6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90" y="464634"/>
            <a:ext cx="10052824" cy="873512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Documents and dates required for the application form:</a:t>
            </a:r>
            <a:br>
              <a:rPr lang="en-GB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documents do not need submitted with the application</a:t>
            </a:r>
            <a:endParaRPr lang="en-GB" sz="2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B497629-2042-3826-A87B-3FEF7D100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066647"/>
              </p:ext>
            </p:extLst>
          </p:nvPr>
        </p:nvGraphicFramePr>
        <p:xfrm>
          <a:off x="1002494" y="1628079"/>
          <a:ext cx="10271389" cy="4415881"/>
        </p:xfrm>
        <a:graphic>
          <a:graphicData uri="http://schemas.openxmlformats.org/drawingml/2006/table">
            <a:tbl>
              <a:tblPr firstRow="1" firstCol="1" bandRow="1"/>
              <a:tblGrid>
                <a:gridCol w="5412111">
                  <a:extLst>
                    <a:ext uri="{9D8B030D-6E8A-4147-A177-3AD203B41FA5}">
                      <a16:colId xmlns:a16="http://schemas.microsoft.com/office/drawing/2014/main" val="556120683"/>
                    </a:ext>
                  </a:extLst>
                </a:gridCol>
                <a:gridCol w="4859278">
                  <a:extLst>
                    <a:ext uri="{9D8B030D-6E8A-4147-A177-3AD203B41FA5}">
                      <a16:colId xmlns:a16="http://schemas.microsoft.com/office/drawing/2014/main" val="605623303"/>
                    </a:ext>
                  </a:extLst>
                </a:gridCol>
              </a:tblGrid>
              <a:tr h="1145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Planning permission (If required):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Planning Guidance</a:t>
                      </a:r>
                      <a:endParaRPr lang="en-GB" sz="2000" b="0" i="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Planning reference number: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(If required):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802037"/>
                  </a:ext>
                </a:extLst>
              </a:tr>
              <a:tr h="1022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EPC Certificate: (Where applicable)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Energy Performance Certificates - </a:t>
                      </a:r>
                      <a:r>
                        <a:rPr lang="en-GB" sz="2000" u="sng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mygov.scot</a:t>
                      </a:r>
                      <a:endParaRPr lang="en-GB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Valid to:       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EPC Rating: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998049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Buildings Insurance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Valid to: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692652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Public Liability Insurance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Valid to: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092777"/>
                  </a:ext>
                </a:extLst>
              </a:tr>
              <a:tr h="1022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Legionella Risk Assessment 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Legionella and legionnaires' disease - HSE</a:t>
                      </a:r>
                      <a:endParaRPr lang="en-GB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 will need the Date Complete: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871508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Floor Plans (If required)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 will contact you if required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122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34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7E730-4AB3-4B6E-5190-BDC8226F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863" y="609600"/>
            <a:ext cx="10438657" cy="1356360"/>
          </a:xfrm>
        </p:spPr>
        <p:txBody>
          <a:bodyPr/>
          <a:lstStyle/>
          <a:p>
            <a:r>
              <a:rPr lang="en-GB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Short-term Let Licence Conditions</a:t>
            </a:r>
            <a:endParaRPr lang="en-GB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61F0C85-1DA9-765F-0EE5-87DCF9260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577979"/>
              </p:ext>
            </p:extLst>
          </p:nvPr>
        </p:nvGraphicFramePr>
        <p:xfrm>
          <a:off x="674647" y="2161307"/>
          <a:ext cx="11145646" cy="3015488"/>
        </p:xfrm>
        <a:graphic>
          <a:graphicData uri="http://schemas.openxmlformats.org/drawingml/2006/table">
            <a:tbl>
              <a:tblPr firstRow="1" firstCol="1" bandRow="1"/>
              <a:tblGrid>
                <a:gridCol w="5498393">
                  <a:extLst>
                    <a:ext uri="{9D8B030D-6E8A-4147-A177-3AD203B41FA5}">
                      <a16:colId xmlns:a16="http://schemas.microsoft.com/office/drawing/2014/main" val="2318028640"/>
                    </a:ext>
                  </a:extLst>
                </a:gridCol>
                <a:gridCol w="5647253">
                  <a:extLst>
                    <a:ext uri="{9D8B030D-6E8A-4147-A177-3AD203B41FA5}">
                      <a16:colId xmlns:a16="http://schemas.microsoft.com/office/drawing/2014/main" val="2963047443"/>
                    </a:ext>
                  </a:extLst>
                </a:gridCol>
              </a:tblGrid>
              <a:tr h="1287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 and understand the mandatory conditions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(Scottish Government Mandatory Conditions)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1" u="sng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Short-term Let Mandatory Conditions (fife.gov.uk)</a:t>
                      </a:r>
                      <a:endParaRPr lang="en-GB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270678"/>
                  </a:ext>
                </a:extLst>
              </a:tr>
              <a:tr h="1287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 and understand the additional conditions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(Fife Council Additional Conditions)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b="1" u="sng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Short-term Let Additional Conditions (fife.gov.uk)</a:t>
                      </a:r>
                      <a:r>
                        <a:rPr lang="en-GB" sz="2000" b="1" u="sng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90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28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C3D06-7AC2-A689-24A9-3E79DC425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12595"/>
            <a:ext cx="9875520" cy="1248937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Fire Safety Checklist for the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9DF8D-B484-5BB9-8C43-0FB9C636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7717"/>
            <a:ext cx="9872871" cy="45682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Developed by Scottish Fire &amp; Rescue Services</a:t>
            </a:r>
          </a:p>
          <a:p>
            <a:pPr marL="45720" indent="0">
              <a:buNone/>
            </a:pPr>
            <a:endParaRPr lang="en-GB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Required:</a:t>
            </a:r>
          </a:p>
          <a:p>
            <a:pPr marL="45720" indent="0">
              <a:buNone/>
            </a:pPr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Property Address</a:t>
            </a:r>
          </a:p>
          <a:p>
            <a:pPr lvl="1"/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Occupancy Numbers</a:t>
            </a:r>
          </a:p>
          <a:p>
            <a:pPr lvl="1"/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Escape Route</a:t>
            </a:r>
          </a:p>
          <a:p>
            <a:pPr lvl="1"/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Fire Safety Risk Assessment</a:t>
            </a:r>
          </a:p>
          <a:p>
            <a:pPr lvl="1"/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Fire Detection</a:t>
            </a:r>
          </a:p>
          <a:p>
            <a:pPr lvl="1"/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Emergency Lighting</a:t>
            </a:r>
          </a:p>
          <a:p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1BB2FC-6E1E-7C32-A59D-93FD802FCAD8}"/>
              </a:ext>
            </a:extLst>
          </p:cNvPr>
          <p:cNvSpPr/>
          <p:nvPr/>
        </p:nvSpPr>
        <p:spPr>
          <a:xfrm>
            <a:off x="7239160" y="2408663"/>
            <a:ext cx="2888166" cy="3245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Mostly a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Tick Box Section</a:t>
            </a: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Yes / No</a:t>
            </a:r>
          </a:p>
        </p:txBody>
      </p:sp>
    </p:spTree>
    <p:extLst>
      <p:ext uri="{BB962C8B-B14F-4D97-AF65-F5344CB8AC3E}">
        <p14:creationId xmlns:p14="http://schemas.microsoft.com/office/powerpoint/2010/main" val="218232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5A49D-FF70-4EE3-8598-3B35ECCB3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90" y="108380"/>
            <a:ext cx="10707702" cy="141783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Licence Types and Determination</a:t>
            </a:r>
            <a:b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applications will be for a First Full Licence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2C1D16-6BC5-460E-8005-B04974728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035162"/>
              </p:ext>
            </p:extLst>
          </p:nvPr>
        </p:nvGraphicFramePr>
        <p:xfrm>
          <a:off x="568712" y="1405054"/>
          <a:ext cx="11261097" cy="477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76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86D36-713D-09AE-C28F-7C555B047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02" y="284412"/>
            <a:ext cx="11184673" cy="1129987"/>
          </a:xfrm>
        </p:spPr>
        <p:txBody>
          <a:bodyPr>
            <a:normAutofit fontScale="90000"/>
          </a:bodyPr>
          <a:lstStyle/>
          <a:p>
            <a:b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Names Required for the Application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7832812-9F7B-905E-F7A6-BDC2D62D2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765014"/>
              </p:ext>
            </p:extLst>
          </p:nvPr>
        </p:nvGraphicFramePr>
        <p:xfrm>
          <a:off x="327102" y="1298216"/>
          <a:ext cx="11184673" cy="52019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42783">
                  <a:extLst>
                    <a:ext uri="{9D8B030D-6E8A-4147-A177-3AD203B41FA5}">
                      <a16:colId xmlns:a16="http://schemas.microsoft.com/office/drawing/2014/main" val="2283861074"/>
                    </a:ext>
                  </a:extLst>
                </a:gridCol>
                <a:gridCol w="4541890">
                  <a:extLst>
                    <a:ext uri="{9D8B030D-6E8A-4147-A177-3AD203B41FA5}">
                      <a16:colId xmlns:a16="http://schemas.microsoft.com/office/drawing/2014/main" val="3583666166"/>
                    </a:ext>
                  </a:extLst>
                </a:gridCol>
              </a:tblGrid>
              <a:tr h="44117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b="1" dirty="0">
                          <a:effectLst/>
                        </a:rPr>
                        <a:t>Name(s) of Applicants </a:t>
                      </a:r>
                    </a:p>
                    <a:p>
                      <a:pPr marL="29019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      (This will be the name used on the Licence)</a:t>
                      </a:r>
                    </a:p>
                    <a:p>
                      <a:pPr marL="29019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b="1" dirty="0">
                          <a:effectLst/>
                        </a:rPr>
                        <a:t>Name(s) of Day-to-Day Manager(s)</a:t>
                      </a:r>
                    </a:p>
                    <a:p>
                      <a:pPr marL="29019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     (If not the applicant)</a:t>
                      </a:r>
                    </a:p>
                    <a:p>
                      <a:pPr marL="29019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b="1" dirty="0">
                          <a:effectLst/>
                        </a:rPr>
                        <a:t>Name(s) of Corporate Entity Applicants</a:t>
                      </a:r>
                    </a:p>
                    <a:p>
                      <a:pPr marL="29019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      (Director ,Trustees and others involved)</a:t>
                      </a:r>
                    </a:p>
                    <a:p>
                      <a:pPr marL="29019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</a:rPr>
                        <a:t>You will need to provide the following</a:t>
                      </a:r>
                      <a:r>
                        <a:rPr lang="en-GB" sz="2000" dirty="0">
                          <a:effectLst/>
                        </a:rPr>
                        <a:t>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2000" dirty="0">
                        <a:effectLst/>
                      </a:endParaRP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Name: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Address: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Email: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Telephone Number: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Date of Birth: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Place of Birth: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</a:rPr>
                        <a:t>Criminal Convictions (if any)</a:t>
                      </a:r>
                    </a:p>
                    <a:p>
                      <a:pPr marL="5461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Registration Numbers (if relevant)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081531"/>
                  </a:ext>
                </a:extLst>
              </a:tr>
              <a:tr h="213241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dirty="0">
                          <a:effectLst/>
                        </a:rPr>
                        <a:t>Owner Consent (if the applicant is not the owner)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If the applicant is not the owner.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6483568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131505-A2F0-4BCE-A393-56E1AD7E4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12956" y="2549913"/>
            <a:ext cx="5965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52267E-23B9-A574-F02C-B9613F356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12956" y="3899210"/>
            <a:ext cx="5965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5B581F-7F83-4D45-64B5-C0758BE02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66155" y="1780478"/>
            <a:ext cx="4374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8893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046B8FB458B74B868B9F5866244026" ma:contentTypeVersion="12" ma:contentTypeDescription="Create a new document." ma:contentTypeScope="" ma:versionID="297aeec1e7329debf78d3e879c4b1fae">
  <xsd:schema xmlns:xsd="http://www.w3.org/2001/XMLSchema" xmlns:xs="http://www.w3.org/2001/XMLSchema" xmlns:p="http://schemas.microsoft.com/office/2006/metadata/properties" xmlns:ns3="fe72db8e-3861-4d18-936a-d2c630dc4bcc" xmlns:ns4="2159993d-914a-4ebe-9725-2842db1ed8af" targetNamespace="http://schemas.microsoft.com/office/2006/metadata/properties" ma:root="true" ma:fieldsID="4b525e003836ccac3d1533dda832f2ed" ns3:_="" ns4:_="">
    <xsd:import namespace="fe72db8e-3861-4d18-936a-d2c630dc4bcc"/>
    <xsd:import namespace="2159993d-914a-4ebe-9725-2842db1ed8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db8e-3861-4d18-936a-d2c630dc4b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59993d-914a-4ebe-9725-2842db1ed8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0F20F9-1051-403D-95C0-747BCEF297B9}">
  <ds:schemaRefs>
    <ds:schemaRef ds:uri="http://purl.org/dc/elements/1.1/"/>
    <ds:schemaRef ds:uri="http://schemas.microsoft.com/office/2006/metadata/properties"/>
    <ds:schemaRef ds:uri="2159993d-914a-4ebe-9725-2842db1ed8a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fe72db8e-3861-4d18-936a-d2c630dc4bc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090AA1-5856-4AFC-8B0C-0D60531C8D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72db8e-3861-4d18-936a-d2c630dc4bcc"/>
    <ds:schemaRef ds:uri="2159993d-914a-4ebe-9725-2842db1ed8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560750-6E45-4C48-9A90-3E54B20190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15360</TotalTime>
  <Words>1537</Words>
  <Application>Microsoft Office PowerPoint</Application>
  <PresentationFormat>Widescreen</PresentationFormat>
  <Paragraphs>254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Corbel</vt:lpstr>
      <vt:lpstr>Symbol</vt:lpstr>
      <vt:lpstr>Times New Roman</vt:lpstr>
      <vt:lpstr>Basis</vt:lpstr>
      <vt:lpstr>Fife Council</vt:lpstr>
      <vt:lpstr>Short-term Let (STL) Important Dates</vt:lpstr>
      <vt:lpstr>Short-term Let Property Details</vt:lpstr>
      <vt:lpstr>Documents to be submitted with the application:</vt:lpstr>
      <vt:lpstr>Documents and dates required for the application form: These documents do not need submitted with the application</vt:lpstr>
      <vt:lpstr>Short-term Let Licence Conditions</vt:lpstr>
      <vt:lpstr>Fire Safety Checklist for the Application</vt:lpstr>
      <vt:lpstr>Licence Types and Determination Most applications will be for a First Full Licence</vt:lpstr>
      <vt:lpstr> Names Required for the Application </vt:lpstr>
      <vt:lpstr>Correspondence Details</vt:lpstr>
      <vt:lpstr>UK Residency</vt:lpstr>
      <vt:lpstr>Convictions, Licence History, Accreditations</vt:lpstr>
      <vt:lpstr>Accommodation Type - This is relevant as included on the Licence </vt:lpstr>
      <vt:lpstr>Short-term Let Premises Details</vt:lpstr>
      <vt:lpstr>What you need to do when the application is submitted? </vt:lpstr>
      <vt:lpstr>What you need to do when the licence is granted?</vt:lpstr>
      <vt:lpstr>What do I need to advertise my premises?</vt:lpstr>
      <vt:lpstr>Fife Council Application Validation</vt:lpstr>
      <vt:lpstr>Property Inspection</vt:lpstr>
      <vt:lpstr>What if there is an Objection?</vt:lpstr>
      <vt:lpstr>The online application can be found @  Short-term Lets Licence | Fife Council</vt:lpstr>
      <vt:lpstr>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Fife Housing Partnership</dc:title>
  <dc:creator>Kara Murray</dc:creator>
  <cp:lastModifiedBy>Tracey Drummond</cp:lastModifiedBy>
  <cp:revision>216</cp:revision>
  <dcterms:created xsi:type="dcterms:W3CDTF">2022-07-20T09:14:21Z</dcterms:created>
  <dcterms:modified xsi:type="dcterms:W3CDTF">2023-09-12T16:15:44Z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0x0101006E046B8FB458B74B868B9F5866244026</vt:lpwstr>
  </property>
</Properties>
</file>