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5"/>
  </p:sldMasterIdLst>
  <p:notesMasterIdLst>
    <p:notesMasterId r:id="rId21"/>
  </p:notesMasterIdLst>
  <p:sldIdLst>
    <p:sldId id="265" r:id="rId6"/>
    <p:sldId id="261" r:id="rId7"/>
    <p:sldId id="266" r:id="rId8"/>
    <p:sldId id="273" r:id="rId9"/>
    <p:sldId id="272" r:id="rId10"/>
    <p:sldId id="271" r:id="rId11"/>
    <p:sldId id="270" r:id="rId12"/>
    <p:sldId id="274" r:id="rId13"/>
    <p:sldId id="275" r:id="rId14"/>
    <p:sldId id="269" r:id="rId15"/>
    <p:sldId id="276" r:id="rId16"/>
    <p:sldId id="268" r:id="rId17"/>
    <p:sldId id="267" r:id="rId18"/>
    <p:sldId id="277" r:id="rId19"/>
    <p:sldId id="278" r:id="rId20"/>
  </p:sldIdLst>
  <p:sldSz cx="9144000" cy="6858000" type="screen4x3"/>
  <p:notesSz cx="6669088" cy="9926638"/>
  <p:defaultTextStyle>
    <a:defPPr>
      <a:defRPr lang="en-US"/>
    </a:defPPr>
    <a:lvl1pPr algn="ctr" rtl="0" eaLnBrk="0" fontAlgn="base" hangingPunct="0">
      <a:spcBef>
        <a:spcPct val="50000"/>
      </a:spcBef>
      <a:spcAft>
        <a:spcPct val="0"/>
      </a:spcAft>
      <a:defRPr sz="2400" kern="1200">
        <a:solidFill>
          <a:schemeClr val="tx1"/>
        </a:solidFill>
        <a:latin typeface="Tahoma" charset="0"/>
        <a:ea typeface="MS PGothic" charset="0"/>
        <a:cs typeface="MS PGothic" charset="0"/>
      </a:defRPr>
    </a:lvl1pPr>
    <a:lvl2pPr marL="457200" algn="ctr" rtl="0" eaLnBrk="0" fontAlgn="base" hangingPunct="0">
      <a:spcBef>
        <a:spcPct val="50000"/>
      </a:spcBef>
      <a:spcAft>
        <a:spcPct val="0"/>
      </a:spcAft>
      <a:defRPr sz="2400" kern="1200">
        <a:solidFill>
          <a:schemeClr val="tx1"/>
        </a:solidFill>
        <a:latin typeface="Tahoma" charset="0"/>
        <a:ea typeface="MS PGothic" charset="0"/>
        <a:cs typeface="MS PGothic" charset="0"/>
      </a:defRPr>
    </a:lvl2pPr>
    <a:lvl3pPr marL="914400" algn="ctr" rtl="0" eaLnBrk="0" fontAlgn="base" hangingPunct="0">
      <a:spcBef>
        <a:spcPct val="50000"/>
      </a:spcBef>
      <a:spcAft>
        <a:spcPct val="0"/>
      </a:spcAft>
      <a:defRPr sz="2400" kern="1200">
        <a:solidFill>
          <a:schemeClr val="tx1"/>
        </a:solidFill>
        <a:latin typeface="Tahoma" charset="0"/>
        <a:ea typeface="MS PGothic" charset="0"/>
        <a:cs typeface="MS PGothic" charset="0"/>
      </a:defRPr>
    </a:lvl3pPr>
    <a:lvl4pPr marL="1371600" algn="ctr" rtl="0" eaLnBrk="0" fontAlgn="base" hangingPunct="0">
      <a:spcBef>
        <a:spcPct val="50000"/>
      </a:spcBef>
      <a:spcAft>
        <a:spcPct val="0"/>
      </a:spcAft>
      <a:defRPr sz="2400" kern="1200">
        <a:solidFill>
          <a:schemeClr val="tx1"/>
        </a:solidFill>
        <a:latin typeface="Tahoma" charset="0"/>
        <a:ea typeface="MS PGothic" charset="0"/>
        <a:cs typeface="MS PGothic" charset="0"/>
      </a:defRPr>
    </a:lvl4pPr>
    <a:lvl5pPr marL="1828800" algn="ctr" rtl="0" eaLnBrk="0" fontAlgn="base" hangingPunct="0">
      <a:spcBef>
        <a:spcPct val="50000"/>
      </a:spcBef>
      <a:spcAft>
        <a:spcPct val="0"/>
      </a:spcAft>
      <a:defRPr sz="2400" kern="1200">
        <a:solidFill>
          <a:schemeClr val="tx1"/>
        </a:solidFill>
        <a:latin typeface="Tahoma" charset="0"/>
        <a:ea typeface="MS PGothic" charset="0"/>
        <a:cs typeface="MS PGothic" charset="0"/>
      </a:defRPr>
    </a:lvl5pPr>
    <a:lvl6pPr marL="2286000" algn="l" defTabSz="457200" rtl="0" eaLnBrk="1" latinLnBrk="0" hangingPunct="1">
      <a:defRPr sz="2400" kern="1200">
        <a:solidFill>
          <a:schemeClr val="tx1"/>
        </a:solidFill>
        <a:latin typeface="Tahoma" charset="0"/>
        <a:ea typeface="MS PGothic" charset="0"/>
        <a:cs typeface="MS PGothic" charset="0"/>
      </a:defRPr>
    </a:lvl6pPr>
    <a:lvl7pPr marL="2743200" algn="l" defTabSz="457200" rtl="0" eaLnBrk="1" latinLnBrk="0" hangingPunct="1">
      <a:defRPr sz="2400" kern="1200">
        <a:solidFill>
          <a:schemeClr val="tx1"/>
        </a:solidFill>
        <a:latin typeface="Tahoma" charset="0"/>
        <a:ea typeface="MS PGothic" charset="0"/>
        <a:cs typeface="MS PGothic" charset="0"/>
      </a:defRPr>
    </a:lvl7pPr>
    <a:lvl8pPr marL="3200400" algn="l" defTabSz="457200" rtl="0" eaLnBrk="1" latinLnBrk="0" hangingPunct="1">
      <a:defRPr sz="2400" kern="1200">
        <a:solidFill>
          <a:schemeClr val="tx1"/>
        </a:solidFill>
        <a:latin typeface="Tahoma" charset="0"/>
        <a:ea typeface="MS PGothic" charset="0"/>
        <a:cs typeface="MS PGothic" charset="0"/>
      </a:defRPr>
    </a:lvl8pPr>
    <a:lvl9pPr marL="3657600" algn="l" defTabSz="457200" rtl="0" eaLnBrk="1" latinLnBrk="0" hangingPunct="1">
      <a:defRPr sz="2400" kern="1200">
        <a:solidFill>
          <a:schemeClr val="tx1"/>
        </a:solidFill>
        <a:latin typeface="Tahoma" charset="0"/>
        <a:ea typeface="MS PGothic" charset="0"/>
        <a:cs typeface="MS PGoth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808CB1-3115-F446-0B95-D9477671F207}" v="110" dt="2024-03-07T08:23:02.0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snapToObjects="1">
      <p:cViewPr varScale="1">
        <p:scale>
          <a:sx n="114" d="100"/>
          <a:sy n="114" d="100"/>
        </p:scale>
        <p:origin x="1560"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FF8756CA-BB17-4F11-808D-2716C19B70D4}" type="datetimeFigureOut">
              <a:rPr lang="en-GB" smtClean="0"/>
              <a:t>07/03/2024</a:t>
            </a:fld>
            <a:endParaRPr lang="en-GB"/>
          </a:p>
        </p:txBody>
      </p:sp>
      <p:sp>
        <p:nvSpPr>
          <p:cNvPr id="4" name="Slide Image Placeholder 3"/>
          <p:cNvSpPr>
            <a:spLocks noGrp="1" noRot="1" noChangeAspect="1"/>
          </p:cNvSpPr>
          <p:nvPr>
            <p:ph type="sldImg" idx="2"/>
          </p:nvPr>
        </p:nvSpPr>
        <p:spPr>
          <a:xfrm>
            <a:off x="1101725" y="1241425"/>
            <a:ext cx="4465638"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750" y="4776788"/>
            <a:ext cx="5335588"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7B0DAB77-72C0-48E4-B42D-0D55130806B8}" type="slidenum">
              <a:rPr lang="en-GB" smtClean="0"/>
              <a:t>‹#›</a:t>
            </a:fld>
            <a:endParaRPr lang="en-GB"/>
          </a:p>
        </p:txBody>
      </p:sp>
    </p:spTree>
    <p:extLst>
      <p:ext uri="{BB962C8B-B14F-4D97-AF65-F5344CB8AC3E}">
        <p14:creationId xmlns:p14="http://schemas.microsoft.com/office/powerpoint/2010/main" val="1324472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1725" y="1241425"/>
            <a:ext cx="4465638" cy="3349625"/>
          </a:xfrm>
        </p:spPr>
      </p:sp>
      <p:sp>
        <p:nvSpPr>
          <p:cNvPr id="3" name="Notes Placeholder 2"/>
          <p:cNvSpPr>
            <a:spLocks noGrp="1"/>
          </p:cNvSpPr>
          <p:nvPr>
            <p:ph type="body" idx="1"/>
          </p:nvPr>
        </p:nvSpPr>
        <p:spPr/>
        <p:txBody>
          <a:bodyPr/>
          <a:lstStyle/>
          <a:p>
            <a:endParaRPr lang="en-GB" b="1" dirty="0">
              <a:cs typeface="Calibri"/>
            </a:endParaRPr>
          </a:p>
        </p:txBody>
      </p:sp>
      <p:sp>
        <p:nvSpPr>
          <p:cNvPr id="4" name="Slide Number Placeholder 3"/>
          <p:cNvSpPr>
            <a:spLocks noGrp="1"/>
          </p:cNvSpPr>
          <p:nvPr>
            <p:ph type="sldNum" sz="quarter" idx="5"/>
          </p:nvPr>
        </p:nvSpPr>
        <p:spPr/>
        <p:txBody>
          <a:bodyPr/>
          <a:lstStyle/>
          <a:p>
            <a:fld id="{8782170F-6A66-4C4D-B6D9-FC5F6A5103AF}" type="slidenum">
              <a:rPr lang="en-GB" smtClean="0"/>
              <a:t>1</a:t>
            </a:fld>
            <a:endParaRPr lang="en-GB"/>
          </a:p>
        </p:txBody>
      </p:sp>
    </p:spTree>
    <p:extLst>
      <p:ext uri="{BB962C8B-B14F-4D97-AF65-F5344CB8AC3E}">
        <p14:creationId xmlns:p14="http://schemas.microsoft.com/office/powerpoint/2010/main" val="4129716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a:p>
            <a:endParaRPr lang="en-US" dirty="0">
              <a:ea typeface="Calibri"/>
              <a:cs typeface="Calibri"/>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0DB4EFE6-1C83-400A-9942-84912F768E23}" type="slidenum">
              <a:rPr lang="en-US"/>
              <a:t>2</a:t>
            </a:fld>
            <a:endParaRPr lang="en-US"/>
          </a:p>
        </p:txBody>
      </p:sp>
    </p:spTree>
    <p:extLst>
      <p:ext uri="{BB962C8B-B14F-4D97-AF65-F5344CB8AC3E}">
        <p14:creationId xmlns:p14="http://schemas.microsoft.com/office/powerpoint/2010/main" val="2689215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0DB4EFE6-1C83-400A-9942-84912F768E23}" type="slidenum">
              <a:rPr lang="en-US"/>
              <a:t>3</a:t>
            </a:fld>
            <a:endParaRPr lang="en-US"/>
          </a:p>
        </p:txBody>
      </p:sp>
    </p:spTree>
    <p:extLst>
      <p:ext uri="{BB962C8B-B14F-4D97-AF65-F5344CB8AC3E}">
        <p14:creationId xmlns:p14="http://schemas.microsoft.com/office/powerpoint/2010/main" val="1959969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1235075"/>
            <a:ext cx="4440237" cy="3330575"/>
          </a:xfrm>
        </p:spPr>
      </p:sp>
      <p:sp>
        <p:nvSpPr>
          <p:cNvPr id="3" name="Notes Placeholder 2"/>
          <p:cNvSpPr>
            <a:spLocks noGrp="1"/>
          </p:cNvSpPr>
          <p:nvPr>
            <p:ph type="body" idx="1"/>
          </p:nvPr>
        </p:nvSpPr>
        <p:spPr/>
        <p:txBody>
          <a:bodyPr/>
          <a:lstStyle/>
          <a:p>
            <a:pPr algn="just"/>
            <a:endParaRPr lang="en-GB" dirty="0">
              <a:cs typeface="Calibri"/>
            </a:endParaRPr>
          </a:p>
        </p:txBody>
      </p:sp>
      <p:sp>
        <p:nvSpPr>
          <p:cNvPr id="4" name="Slide Number Placeholder 3"/>
          <p:cNvSpPr>
            <a:spLocks noGrp="1"/>
          </p:cNvSpPr>
          <p:nvPr>
            <p:ph type="sldNum" sz="quarter" idx="5"/>
          </p:nvPr>
        </p:nvSpPr>
        <p:spPr/>
        <p:txBody>
          <a:bodyPr/>
          <a:lstStyle/>
          <a:p>
            <a:fld id="{261D98D2-FB05-4F1B-AFCC-83B863D64D61}" type="slidenum">
              <a:rPr lang="en-GB" smtClean="0"/>
              <a:t>5</a:t>
            </a:fld>
            <a:endParaRPr lang="en-GB"/>
          </a:p>
        </p:txBody>
      </p:sp>
    </p:spTree>
    <p:extLst>
      <p:ext uri="{BB962C8B-B14F-4D97-AF65-F5344CB8AC3E}">
        <p14:creationId xmlns:p14="http://schemas.microsoft.com/office/powerpoint/2010/main" val="7046774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1235075"/>
            <a:ext cx="4440237" cy="3330575"/>
          </a:xfrm>
        </p:spPr>
      </p:sp>
      <p:sp>
        <p:nvSpPr>
          <p:cNvPr id="3" name="Notes Placeholder 2"/>
          <p:cNvSpPr>
            <a:spLocks noGrp="1"/>
          </p:cNvSpPr>
          <p:nvPr>
            <p:ph type="body" idx="1"/>
          </p:nvPr>
        </p:nvSpPr>
        <p:spPr/>
        <p:txBody>
          <a:bodyPr/>
          <a:lstStyle/>
          <a:p>
            <a:endParaRPr lang="en-GB" dirty="0">
              <a:cs typeface="Calibri"/>
            </a:endParaRPr>
          </a:p>
          <a:p>
            <a:pPr algn="just">
              <a:buFont typeface="Symbol,Sans-Serif"/>
            </a:pPr>
            <a:endParaRPr lang="en-GB">
              <a:cs typeface="Calibri"/>
            </a:endParaRPr>
          </a:p>
        </p:txBody>
      </p:sp>
      <p:sp>
        <p:nvSpPr>
          <p:cNvPr id="4" name="Slide Number Placeholder 3"/>
          <p:cNvSpPr>
            <a:spLocks noGrp="1"/>
          </p:cNvSpPr>
          <p:nvPr>
            <p:ph type="sldNum" sz="quarter" idx="5"/>
          </p:nvPr>
        </p:nvSpPr>
        <p:spPr/>
        <p:txBody>
          <a:bodyPr/>
          <a:lstStyle/>
          <a:p>
            <a:fld id="{261D98D2-FB05-4F1B-AFCC-83B863D64D61}" type="slidenum">
              <a:rPr lang="en-GB" smtClean="0"/>
              <a:t>6</a:t>
            </a:fld>
            <a:endParaRPr lang="en-GB"/>
          </a:p>
        </p:txBody>
      </p:sp>
    </p:spTree>
    <p:extLst>
      <p:ext uri="{BB962C8B-B14F-4D97-AF65-F5344CB8AC3E}">
        <p14:creationId xmlns:p14="http://schemas.microsoft.com/office/powerpoint/2010/main" val="1993574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1235075"/>
            <a:ext cx="4440237" cy="3330575"/>
          </a:xfrm>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261D98D2-FB05-4F1B-AFCC-83B863D64D61}" type="slidenum">
              <a:rPr lang="en-GB" smtClean="0"/>
              <a:t>8</a:t>
            </a:fld>
            <a:endParaRPr lang="en-GB"/>
          </a:p>
        </p:txBody>
      </p:sp>
    </p:spTree>
    <p:extLst>
      <p:ext uri="{BB962C8B-B14F-4D97-AF65-F5344CB8AC3E}">
        <p14:creationId xmlns:p14="http://schemas.microsoft.com/office/powerpoint/2010/main" val="1835840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0DB4EFE6-1C83-400A-9942-84912F768E23}" type="slidenum">
              <a:rPr lang="en-US"/>
              <a:t>11</a:t>
            </a:fld>
            <a:endParaRPr lang="en-US"/>
          </a:p>
        </p:txBody>
      </p:sp>
    </p:spTree>
    <p:extLst>
      <p:ext uri="{BB962C8B-B14F-4D97-AF65-F5344CB8AC3E}">
        <p14:creationId xmlns:p14="http://schemas.microsoft.com/office/powerpoint/2010/main" val="1648445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1235075"/>
            <a:ext cx="4440237" cy="3330575"/>
          </a:xfrm>
        </p:spPr>
      </p:sp>
      <p:sp>
        <p:nvSpPr>
          <p:cNvPr id="3" name="Notes Placeholder 2"/>
          <p:cNvSpPr>
            <a:spLocks noGrp="1"/>
          </p:cNvSpPr>
          <p:nvPr>
            <p:ph type="body" idx="1"/>
          </p:nvPr>
        </p:nvSpPr>
        <p:spPr/>
        <p:txBody>
          <a:bodyPr/>
          <a:lstStyle/>
          <a:p>
            <a:pPr algn="just"/>
            <a:endParaRPr lang="en-US" dirty="0">
              <a:cs typeface="Calibri"/>
            </a:endParaRPr>
          </a:p>
        </p:txBody>
      </p:sp>
      <p:sp>
        <p:nvSpPr>
          <p:cNvPr id="4" name="Slide Number Placeholder 3"/>
          <p:cNvSpPr>
            <a:spLocks noGrp="1"/>
          </p:cNvSpPr>
          <p:nvPr>
            <p:ph type="sldNum" sz="quarter" idx="5"/>
          </p:nvPr>
        </p:nvSpPr>
        <p:spPr/>
        <p:txBody>
          <a:bodyPr/>
          <a:lstStyle/>
          <a:p>
            <a:fld id="{261D98D2-FB05-4F1B-AFCC-83B863D64D61}" type="slidenum">
              <a:rPr lang="en-GB" smtClean="0"/>
              <a:t>12</a:t>
            </a:fld>
            <a:endParaRPr lang="en-GB"/>
          </a:p>
        </p:txBody>
      </p:sp>
    </p:spTree>
    <p:extLst>
      <p:ext uri="{BB962C8B-B14F-4D97-AF65-F5344CB8AC3E}">
        <p14:creationId xmlns:p14="http://schemas.microsoft.com/office/powerpoint/2010/main" val="29431546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1235075"/>
            <a:ext cx="4440237" cy="3330575"/>
          </a:xfrm>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261D98D2-FB05-4F1B-AFCC-83B863D64D61}" type="slidenum">
              <a:rPr lang="en-GB" smtClean="0"/>
              <a:t>13</a:t>
            </a:fld>
            <a:endParaRPr lang="en-GB"/>
          </a:p>
        </p:txBody>
      </p:sp>
    </p:spTree>
    <p:extLst>
      <p:ext uri="{BB962C8B-B14F-4D97-AF65-F5344CB8AC3E}">
        <p14:creationId xmlns:p14="http://schemas.microsoft.com/office/powerpoint/2010/main" val="3948623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Tree>
    <p:extLst>
      <p:ext uri="{BB962C8B-B14F-4D97-AF65-F5344CB8AC3E}">
        <p14:creationId xmlns:p14="http://schemas.microsoft.com/office/powerpoint/2010/main" val="3504746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7032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143000"/>
            <a:ext cx="19431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143000"/>
            <a:ext cx="5676900" cy="4953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8140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0"/>
            <a:ext cx="7772400" cy="762000"/>
          </a:xfrm>
        </p:spPr>
        <p:txBody>
          <a:bodyPr/>
          <a:lstStyle/>
          <a:p>
            <a:r>
              <a:rPr lang="en-US"/>
              <a:t>Click to edit Master title style</a:t>
            </a:r>
          </a:p>
        </p:txBody>
      </p:sp>
      <p:sp>
        <p:nvSpPr>
          <p:cNvPr id="3" name="Text Placeholder 2"/>
          <p:cNvSpPr>
            <a:spLocks noGrp="1"/>
          </p:cNvSpPr>
          <p:nvPr>
            <p:ph type="body" sz="half" idx="1"/>
          </p:nvPr>
        </p:nvSpPr>
        <p:spPr>
          <a:xfrm>
            <a:off x="685800" y="2133600"/>
            <a:ext cx="3810000" cy="3962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133600"/>
            <a:ext cx="3810000" cy="3962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01250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58127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13983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133600"/>
            <a:ext cx="38100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133600"/>
            <a:ext cx="38100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8998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1244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4174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097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39854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33116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bwMode="auto">
          <a:xfrm>
            <a:off x="685800" y="1143000"/>
            <a:ext cx="77724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dirty="0"/>
          </a:p>
        </p:txBody>
      </p:sp>
      <p:sp>
        <p:nvSpPr>
          <p:cNvPr id="1029" name="Rectangle 3"/>
          <p:cNvSpPr>
            <a:spLocks noGrp="1" noChangeArrowheads="1"/>
          </p:cNvSpPr>
          <p:nvPr>
            <p:ph type="body" idx="1"/>
          </p:nvPr>
        </p:nvSpPr>
        <p:spPr bwMode="auto">
          <a:xfrm>
            <a:off x="685800" y="2133600"/>
            <a:ext cx="777240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31" name="Text Box 11"/>
          <p:cNvSpPr txBox="1">
            <a:spLocks noChangeArrowheads="1"/>
          </p:cNvSpPr>
          <p:nvPr/>
        </p:nvSpPr>
        <p:spPr bwMode="auto">
          <a:xfrm>
            <a:off x="1071563" y="5673725"/>
            <a:ext cx="374650" cy="460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charset="0"/>
                <a:ea typeface="ＭＳ Ｐゴシック" charset="-128"/>
              </a:defRPr>
            </a:lvl1pPr>
            <a:lvl2pPr marL="742950" indent="-285750">
              <a:defRPr sz="2400">
                <a:solidFill>
                  <a:schemeClr val="tx1"/>
                </a:solidFill>
                <a:latin typeface="Tahoma" charset="0"/>
                <a:ea typeface="ＭＳ Ｐゴシック" charset="-128"/>
              </a:defRPr>
            </a:lvl2pPr>
            <a:lvl3pPr marL="1143000" indent="-228600">
              <a:defRPr sz="2400">
                <a:solidFill>
                  <a:schemeClr val="tx1"/>
                </a:solidFill>
                <a:latin typeface="Tahoma" charset="0"/>
                <a:ea typeface="ＭＳ Ｐゴシック" charset="-128"/>
              </a:defRPr>
            </a:lvl3pPr>
            <a:lvl4pPr marL="1600200" indent="-228600">
              <a:defRPr sz="2400">
                <a:solidFill>
                  <a:schemeClr val="tx1"/>
                </a:solidFill>
                <a:latin typeface="Tahoma" charset="0"/>
                <a:ea typeface="ＭＳ Ｐゴシック" charset="-128"/>
              </a:defRPr>
            </a:lvl4pPr>
            <a:lvl5pPr marL="2057400" indent="-228600">
              <a:defRPr sz="2400">
                <a:solidFill>
                  <a:schemeClr val="tx1"/>
                </a:solidFill>
                <a:latin typeface="Tahoma" charset="0"/>
                <a:ea typeface="ＭＳ Ｐゴシック" charset="-128"/>
              </a:defRPr>
            </a:lvl5pPr>
            <a:lvl6pPr marL="2514600" indent="-228600" algn="ctr" eaLnBrk="0" fontAlgn="base" hangingPunct="0">
              <a:spcBef>
                <a:spcPct val="50000"/>
              </a:spcBef>
              <a:spcAft>
                <a:spcPct val="0"/>
              </a:spcAft>
              <a:defRPr sz="2400">
                <a:solidFill>
                  <a:schemeClr val="tx1"/>
                </a:solidFill>
                <a:latin typeface="Tahoma" charset="0"/>
                <a:ea typeface="ＭＳ Ｐゴシック" charset="-128"/>
              </a:defRPr>
            </a:lvl6pPr>
            <a:lvl7pPr marL="2971800" indent="-228600" algn="ctr" eaLnBrk="0" fontAlgn="base" hangingPunct="0">
              <a:spcBef>
                <a:spcPct val="50000"/>
              </a:spcBef>
              <a:spcAft>
                <a:spcPct val="0"/>
              </a:spcAft>
              <a:defRPr sz="2400">
                <a:solidFill>
                  <a:schemeClr val="tx1"/>
                </a:solidFill>
                <a:latin typeface="Tahoma" charset="0"/>
                <a:ea typeface="ＭＳ Ｐゴシック" charset="-128"/>
              </a:defRPr>
            </a:lvl7pPr>
            <a:lvl8pPr marL="3429000" indent="-228600" algn="ctr" eaLnBrk="0" fontAlgn="base" hangingPunct="0">
              <a:spcBef>
                <a:spcPct val="50000"/>
              </a:spcBef>
              <a:spcAft>
                <a:spcPct val="0"/>
              </a:spcAft>
              <a:defRPr sz="2400">
                <a:solidFill>
                  <a:schemeClr val="tx1"/>
                </a:solidFill>
                <a:latin typeface="Tahoma" charset="0"/>
                <a:ea typeface="ＭＳ Ｐゴシック" charset="-128"/>
              </a:defRPr>
            </a:lvl8pPr>
            <a:lvl9pPr marL="3886200" indent="-228600" algn="ctr" eaLnBrk="0" fontAlgn="base" hangingPunct="0">
              <a:spcBef>
                <a:spcPct val="50000"/>
              </a:spcBef>
              <a:spcAft>
                <a:spcPct val="0"/>
              </a:spcAft>
              <a:defRPr sz="2400">
                <a:solidFill>
                  <a:schemeClr val="tx1"/>
                </a:solidFill>
                <a:latin typeface="Tahoma" charset="0"/>
                <a:ea typeface="ＭＳ Ｐゴシック" charset="-128"/>
              </a:defRPr>
            </a:lvl9pPr>
          </a:lstStyle>
          <a:p>
            <a:pPr>
              <a:defRPr/>
            </a:pPr>
            <a:r>
              <a:rPr lang="en-GB">
                <a:cs typeface="+mn-cs"/>
              </a:rPr>
              <a:t> </a:t>
            </a:r>
            <a:r>
              <a:rPr lang="en-GB">
                <a:cs typeface="+mn-cs"/>
                <a:sym typeface="Wingdings" charset="2"/>
              </a:rPr>
              <a:t> </a:t>
            </a:r>
          </a:p>
        </p:txBody>
      </p:sp>
      <p:pic>
        <p:nvPicPr>
          <p:cNvPr id="8" name="ECS_PSS_ppt_header.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2018" y="-106363"/>
            <a:ext cx="9228673" cy="1384301"/>
          </a:xfrm>
          <a:prstGeom prst="rect">
            <a:avLst/>
          </a:prstGeom>
          <a:ln w="12700">
            <a:miter lim="400000"/>
          </a:ln>
        </p:spPr>
      </p:pic>
      <p:sp>
        <p:nvSpPr>
          <p:cNvPr id="9" name="Shape 3"/>
          <p:cNvSpPr/>
          <p:nvPr userDrawn="1"/>
        </p:nvSpPr>
        <p:spPr>
          <a:xfrm>
            <a:off x="1062037" y="247650"/>
            <a:ext cx="6168942" cy="533479"/>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algn="l" defTabSz="457200">
              <a:spcBef>
                <a:spcPts val="200"/>
              </a:spcBef>
              <a:defRPr sz="1200" b="1">
                <a:solidFill>
                  <a:srgbClr val="FFFFFF"/>
                </a:solidFill>
              </a:defRPr>
            </a:pPr>
            <a:r>
              <a:rPr sz="1600" dirty="0">
                <a:latin typeface="Arial"/>
                <a:cs typeface="Arial"/>
              </a:rPr>
              <a:t>Education</a:t>
            </a:r>
            <a:r>
              <a:rPr lang="en-GB" sz="1600" dirty="0">
                <a:latin typeface="Arial"/>
                <a:cs typeface="Arial"/>
              </a:rPr>
              <a:t>al Psychology Service</a:t>
            </a:r>
            <a:endParaRPr sz="1600" dirty="0">
              <a:latin typeface="Arial"/>
              <a:cs typeface="Arial"/>
            </a:endParaRPr>
          </a:p>
          <a:p>
            <a:pPr algn="l" defTabSz="457200">
              <a:spcBef>
                <a:spcPts val="200"/>
              </a:spcBef>
              <a:defRPr sz="1600">
                <a:solidFill>
                  <a:srgbClr val="FFFFFF"/>
                </a:solidFill>
              </a:defRPr>
            </a:pPr>
            <a:r>
              <a:rPr lang="en-GB" sz="1100" dirty="0">
                <a:latin typeface="Arial"/>
                <a:cs typeface="Arial"/>
              </a:rPr>
              <a:t>Sharing psychology to improve educational outcomes for those young people who need it most</a:t>
            </a:r>
            <a:endParaRPr sz="1100" dirty="0">
              <a:latin typeface="Arial"/>
              <a:cs typeface="Arial"/>
            </a:endParaRPr>
          </a:p>
        </p:txBody>
      </p:sp>
      <p:pic>
        <p:nvPicPr>
          <p:cNvPr id="11" name="ECS_5piece_jigsaw.png"/>
          <p:cNvPicPr>
            <a:picLocks noChangeAspect="1"/>
          </p:cNvPicPr>
          <p:nvPr userDrawn="1"/>
        </p:nvPicPr>
        <p:blipFill>
          <a:blip r:embed="rId15"/>
          <a:srcRect l="738" r="738"/>
          <a:stretch>
            <a:fillRect/>
          </a:stretch>
        </p:blipFill>
        <p:spPr>
          <a:xfrm>
            <a:off x="330200" y="204787"/>
            <a:ext cx="635000" cy="644526"/>
          </a:xfrm>
          <a:prstGeom prst="rect">
            <a:avLst/>
          </a:prstGeom>
          <a:ln w="12700">
            <a:miter lim="400000"/>
          </a:ln>
        </p:spPr>
      </p:pic>
      <p:pic>
        <p:nvPicPr>
          <p:cNvPr id="12" name="Picture 11"/>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0" y="6000750"/>
            <a:ext cx="9144000" cy="857250"/>
          </a:xfrm>
          <a:prstGeom prst="rect">
            <a:avLst/>
          </a:prstGeom>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txStyles>
    <p:titleStyle>
      <a:lvl1pPr algn="l" rtl="0" eaLnBrk="1" fontAlgn="base" hangingPunct="1">
        <a:spcBef>
          <a:spcPct val="0"/>
        </a:spcBef>
        <a:spcAft>
          <a:spcPct val="0"/>
        </a:spcAft>
        <a:defRPr sz="3600" b="0">
          <a:solidFill>
            <a:srgbClr val="660066"/>
          </a:solidFill>
          <a:latin typeface="Arial"/>
          <a:ea typeface="MS PGothic" pitchFamily="34" charset="-128"/>
          <a:cs typeface="Arial"/>
        </a:defRPr>
      </a:lvl1pPr>
      <a:lvl2pPr algn="l" rtl="0" eaLnBrk="1" fontAlgn="base" hangingPunct="1">
        <a:spcBef>
          <a:spcPct val="0"/>
        </a:spcBef>
        <a:spcAft>
          <a:spcPct val="0"/>
        </a:spcAft>
        <a:defRPr sz="3600" b="1">
          <a:solidFill>
            <a:srgbClr val="004457"/>
          </a:solidFill>
          <a:latin typeface="Arial" pitchFamily="-107" charset="0"/>
          <a:ea typeface="MS PGothic" pitchFamily="34" charset="-128"/>
          <a:cs typeface="MS PGothic" charset="0"/>
        </a:defRPr>
      </a:lvl2pPr>
      <a:lvl3pPr algn="l" rtl="0" eaLnBrk="1" fontAlgn="base" hangingPunct="1">
        <a:spcBef>
          <a:spcPct val="0"/>
        </a:spcBef>
        <a:spcAft>
          <a:spcPct val="0"/>
        </a:spcAft>
        <a:defRPr sz="3600" b="1">
          <a:solidFill>
            <a:srgbClr val="004457"/>
          </a:solidFill>
          <a:latin typeface="Arial" pitchFamily="-107" charset="0"/>
          <a:ea typeface="MS PGothic" pitchFamily="34" charset="-128"/>
          <a:cs typeface="MS PGothic" charset="0"/>
        </a:defRPr>
      </a:lvl3pPr>
      <a:lvl4pPr algn="l" rtl="0" eaLnBrk="1" fontAlgn="base" hangingPunct="1">
        <a:spcBef>
          <a:spcPct val="0"/>
        </a:spcBef>
        <a:spcAft>
          <a:spcPct val="0"/>
        </a:spcAft>
        <a:defRPr sz="3600" b="1">
          <a:solidFill>
            <a:srgbClr val="004457"/>
          </a:solidFill>
          <a:latin typeface="Arial" pitchFamily="-107" charset="0"/>
          <a:ea typeface="MS PGothic" pitchFamily="34" charset="-128"/>
          <a:cs typeface="MS PGothic" charset="0"/>
        </a:defRPr>
      </a:lvl4pPr>
      <a:lvl5pPr algn="l" rtl="0" eaLnBrk="1" fontAlgn="base" hangingPunct="1">
        <a:spcBef>
          <a:spcPct val="0"/>
        </a:spcBef>
        <a:spcAft>
          <a:spcPct val="0"/>
        </a:spcAft>
        <a:defRPr sz="3600" b="1">
          <a:solidFill>
            <a:srgbClr val="004457"/>
          </a:solidFill>
          <a:latin typeface="Arial" pitchFamily="-107" charset="0"/>
          <a:ea typeface="MS PGothic" pitchFamily="34" charset="-128"/>
          <a:cs typeface="MS PGothic" charset="0"/>
        </a:defRPr>
      </a:lvl5pPr>
      <a:lvl6pPr marL="457200" algn="l" rtl="0" eaLnBrk="1" fontAlgn="base" hangingPunct="1">
        <a:spcBef>
          <a:spcPct val="0"/>
        </a:spcBef>
        <a:spcAft>
          <a:spcPct val="0"/>
        </a:spcAft>
        <a:defRPr sz="3600" b="1">
          <a:solidFill>
            <a:srgbClr val="004457"/>
          </a:solidFill>
          <a:latin typeface="Arial" pitchFamily="-107" charset="0"/>
        </a:defRPr>
      </a:lvl6pPr>
      <a:lvl7pPr marL="914400" algn="l" rtl="0" eaLnBrk="1" fontAlgn="base" hangingPunct="1">
        <a:spcBef>
          <a:spcPct val="0"/>
        </a:spcBef>
        <a:spcAft>
          <a:spcPct val="0"/>
        </a:spcAft>
        <a:defRPr sz="3600" b="1">
          <a:solidFill>
            <a:srgbClr val="004457"/>
          </a:solidFill>
          <a:latin typeface="Arial" pitchFamily="-107" charset="0"/>
        </a:defRPr>
      </a:lvl7pPr>
      <a:lvl8pPr marL="1371600" algn="l" rtl="0" eaLnBrk="1" fontAlgn="base" hangingPunct="1">
        <a:spcBef>
          <a:spcPct val="0"/>
        </a:spcBef>
        <a:spcAft>
          <a:spcPct val="0"/>
        </a:spcAft>
        <a:defRPr sz="3600" b="1">
          <a:solidFill>
            <a:srgbClr val="004457"/>
          </a:solidFill>
          <a:latin typeface="Arial" pitchFamily="-107" charset="0"/>
        </a:defRPr>
      </a:lvl8pPr>
      <a:lvl9pPr marL="1828800" algn="l" rtl="0" eaLnBrk="1" fontAlgn="base" hangingPunct="1">
        <a:spcBef>
          <a:spcPct val="0"/>
        </a:spcBef>
        <a:spcAft>
          <a:spcPct val="0"/>
        </a:spcAft>
        <a:defRPr sz="3600" b="1">
          <a:solidFill>
            <a:srgbClr val="004457"/>
          </a:solidFill>
          <a:latin typeface="Arial" pitchFamily="-107" charset="0"/>
        </a:defRPr>
      </a:lvl9pPr>
    </p:titleStyle>
    <p:bodyStyle>
      <a:lvl1pPr marL="342900" indent="-342900" algn="l" rtl="0" eaLnBrk="1" fontAlgn="base" hangingPunct="1">
        <a:spcBef>
          <a:spcPct val="20000"/>
        </a:spcBef>
        <a:spcAft>
          <a:spcPct val="0"/>
        </a:spcAft>
        <a:buClr>
          <a:srgbClr val="660066"/>
        </a:buClr>
        <a:buChar char="•"/>
        <a:defRPr sz="3000">
          <a:solidFill>
            <a:schemeClr val="accent2">
              <a:lumMod val="75000"/>
            </a:schemeClr>
          </a:solidFill>
          <a:latin typeface="+mn-lt"/>
          <a:ea typeface="MS PGothic" pitchFamily="34" charset="-128"/>
          <a:cs typeface="MS PGothic" charset="0"/>
        </a:defRPr>
      </a:lvl1pPr>
      <a:lvl2pPr marL="742950" indent="-285750" algn="l" rtl="0" eaLnBrk="1" fontAlgn="base" hangingPunct="1">
        <a:spcBef>
          <a:spcPct val="20000"/>
        </a:spcBef>
        <a:spcAft>
          <a:spcPct val="0"/>
        </a:spcAft>
        <a:buClr>
          <a:srgbClr val="660066"/>
        </a:buClr>
        <a:buChar char="–"/>
        <a:defRPr sz="2600">
          <a:solidFill>
            <a:schemeClr val="accent2">
              <a:lumMod val="75000"/>
            </a:schemeClr>
          </a:solidFill>
          <a:latin typeface="+mn-lt"/>
          <a:ea typeface="MS PGothic" pitchFamily="34" charset="-128"/>
          <a:cs typeface="MS PGothic" charset="0"/>
        </a:defRPr>
      </a:lvl2pPr>
      <a:lvl3pPr marL="1143000" indent="-228600" algn="l" rtl="0" eaLnBrk="1" fontAlgn="base" hangingPunct="1">
        <a:spcBef>
          <a:spcPct val="20000"/>
        </a:spcBef>
        <a:spcAft>
          <a:spcPct val="0"/>
        </a:spcAft>
        <a:buClr>
          <a:srgbClr val="660066"/>
        </a:buClr>
        <a:buChar char="•"/>
        <a:defRPr sz="2400">
          <a:solidFill>
            <a:schemeClr val="accent2">
              <a:lumMod val="75000"/>
            </a:schemeClr>
          </a:solidFill>
          <a:latin typeface="+mn-lt"/>
          <a:ea typeface="MS PGothic" pitchFamily="34" charset="-128"/>
          <a:cs typeface="MS PGothic" charset="0"/>
        </a:defRPr>
      </a:lvl3pPr>
      <a:lvl4pPr marL="1600200" indent="-228600" algn="l" rtl="0" eaLnBrk="1" fontAlgn="base" hangingPunct="1">
        <a:spcBef>
          <a:spcPct val="20000"/>
        </a:spcBef>
        <a:spcAft>
          <a:spcPct val="0"/>
        </a:spcAft>
        <a:buClr>
          <a:srgbClr val="660066"/>
        </a:buClr>
        <a:buChar char="–"/>
        <a:defRPr sz="2000">
          <a:solidFill>
            <a:schemeClr val="accent2">
              <a:lumMod val="75000"/>
            </a:schemeClr>
          </a:solidFill>
          <a:latin typeface="+mn-lt"/>
          <a:ea typeface="MS PGothic" pitchFamily="34" charset="-128"/>
          <a:cs typeface="MS PGothic" charset="0"/>
        </a:defRPr>
      </a:lvl4pPr>
      <a:lvl5pPr marL="2057400" indent="-228600" algn="l" rtl="0" eaLnBrk="1" fontAlgn="base" hangingPunct="1">
        <a:spcBef>
          <a:spcPct val="20000"/>
        </a:spcBef>
        <a:spcAft>
          <a:spcPct val="0"/>
        </a:spcAft>
        <a:buClr>
          <a:srgbClr val="660066"/>
        </a:buClr>
        <a:buChar char="»"/>
        <a:defRPr sz="2000">
          <a:solidFill>
            <a:schemeClr val="accent2">
              <a:lumMod val="75000"/>
            </a:schemeClr>
          </a:solidFill>
          <a:latin typeface="+mn-lt"/>
          <a:ea typeface="MS PGothic" pitchFamily="34" charset="-128"/>
          <a:cs typeface="MS PGothic" charset="0"/>
        </a:defRPr>
      </a:lvl5pPr>
      <a:lvl6pPr marL="2514600" indent="-228600" algn="l" rtl="0" eaLnBrk="1" fontAlgn="base" hangingPunct="1">
        <a:spcBef>
          <a:spcPct val="20000"/>
        </a:spcBef>
        <a:spcAft>
          <a:spcPct val="0"/>
        </a:spcAft>
        <a:buClr>
          <a:srgbClr val="EC142B"/>
        </a:buClr>
        <a:buChar char="»"/>
        <a:defRPr sz="2000">
          <a:solidFill>
            <a:srgbClr val="004457"/>
          </a:solidFill>
          <a:latin typeface="+mn-lt"/>
          <a:ea typeface="ＭＳ Ｐゴシック" pitchFamily="-107" charset="-128"/>
        </a:defRPr>
      </a:lvl6pPr>
      <a:lvl7pPr marL="2971800" indent="-228600" algn="l" rtl="0" eaLnBrk="1" fontAlgn="base" hangingPunct="1">
        <a:spcBef>
          <a:spcPct val="20000"/>
        </a:spcBef>
        <a:spcAft>
          <a:spcPct val="0"/>
        </a:spcAft>
        <a:buClr>
          <a:srgbClr val="EC142B"/>
        </a:buClr>
        <a:buChar char="»"/>
        <a:defRPr sz="2000">
          <a:solidFill>
            <a:srgbClr val="004457"/>
          </a:solidFill>
          <a:latin typeface="+mn-lt"/>
          <a:ea typeface="ＭＳ Ｐゴシック" pitchFamily="-107" charset="-128"/>
        </a:defRPr>
      </a:lvl7pPr>
      <a:lvl8pPr marL="3429000" indent="-228600" algn="l" rtl="0" eaLnBrk="1" fontAlgn="base" hangingPunct="1">
        <a:spcBef>
          <a:spcPct val="20000"/>
        </a:spcBef>
        <a:spcAft>
          <a:spcPct val="0"/>
        </a:spcAft>
        <a:buClr>
          <a:srgbClr val="EC142B"/>
        </a:buClr>
        <a:buChar char="»"/>
        <a:defRPr sz="2000">
          <a:solidFill>
            <a:srgbClr val="004457"/>
          </a:solidFill>
          <a:latin typeface="+mn-lt"/>
          <a:ea typeface="ＭＳ Ｐゴシック" pitchFamily="-107" charset="-128"/>
        </a:defRPr>
      </a:lvl8pPr>
      <a:lvl9pPr marL="3886200" indent="-228600" algn="l" rtl="0" eaLnBrk="1" fontAlgn="base" hangingPunct="1">
        <a:spcBef>
          <a:spcPct val="20000"/>
        </a:spcBef>
        <a:spcAft>
          <a:spcPct val="0"/>
        </a:spcAft>
        <a:buClr>
          <a:srgbClr val="EC142B"/>
        </a:buClr>
        <a:buChar char="»"/>
        <a:defRPr sz="2000">
          <a:solidFill>
            <a:srgbClr val="004457"/>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0DD33-E3A5-412E-8350-1DBDD4CFF2AF}"/>
              </a:ext>
            </a:extLst>
          </p:cNvPr>
          <p:cNvSpPr>
            <a:spLocks noGrp="1"/>
          </p:cNvSpPr>
          <p:nvPr>
            <p:ph type="ctrTitle"/>
          </p:nvPr>
        </p:nvSpPr>
        <p:spPr>
          <a:xfrm>
            <a:off x="411061" y="2130425"/>
            <a:ext cx="8514825" cy="1470025"/>
          </a:xfrm>
        </p:spPr>
        <p:txBody>
          <a:bodyPr/>
          <a:lstStyle/>
          <a:p>
            <a:r>
              <a:rPr lang="en-GB" dirty="0">
                <a:ea typeface="MS PGothic"/>
              </a:rPr>
              <a:t>Fife Council Educational Psychology Service</a:t>
            </a:r>
            <a:br>
              <a:rPr lang="en-GB" dirty="0">
                <a:ea typeface="MS PGothic"/>
              </a:rPr>
            </a:br>
            <a:br>
              <a:rPr lang="en-GB" dirty="0">
                <a:ea typeface="MS PGothic"/>
              </a:rPr>
            </a:br>
            <a:r>
              <a:rPr lang="en-GB" dirty="0">
                <a:ea typeface="MS PGothic"/>
              </a:rPr>
              <a:t>How We Work</a:t>
            </a:r>
            <a:endParaRPr lang="en-US" dirty="0">
              <a:ea typeface="MS PGothic"/>
            </a:endParaRPr>
          </a:p>
        </p:txBody>
      </p:sp>
      <p:sp>
        <p:nvSpPr>
          <p:cNvPr id="3" name="Subtitle 2">
            <a:extLst>
              <a:ext uri="{FF2B5EF4-FFF2-40B4-BE49-F238E27FC236}">
                <a16:creationId xmlns:a16="http://schemas.microsoft.com/office/drawing/2014/main" id="{5BEB825D-3B79-4F13-885D-AD3DFD5DA058}"/>
              </a:ext>
            </a:extLst>
          </p:cNvPr>
          <p:cNvSpPr>
            <a:spLocks noGrp="1"/>
          </p:cNvSpPr>
          <p:nvPr>
            <p:ph type="subTitle" idx="1"/>
          </p:nvPr>
        </p:nvSpPr>
        <p:spPr>
          <a:xfrm>
            <a:off x="685800" y="4540542"/>
            <a:ext cx="8240086" cy="1163972"/>
          </a:xfrm>
        </p:spPr>
        <p:txBody>
          <a:bodyPr/>
          <a:lstStyle/>
          <a:p>
            <a:r>
              <a:rPr lang="en-GB" dirty="0">
                <a:ea typeface="MS PGothic"/>
              </a:rPr>
              <a:t>Information for those considering joining us...welcome!</a:t>
            </a:r>
          </a:p>
        </p:txBody>
      </p:sp>
    </p:spTree>
    <p:extLst>
      <p:ext uri="{BB962C8B-B14F-4D97-AF65-F5344CB8AC3E}">
        <p14:creationId xmlns:p14="http://schemas.microsoft.com/office/powerpoint/2010/main" val="2947586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BC59C-566E-47C5-8D21-D3A26DD96C3F}"/>
              </a:ext>
            </a:extLst>
          </p:cNvPr>
          <p:cNvSpPr>
            <a:spLocks noGrp="1"/>
          </p:cNvSpPr>
          <p:nvPr>
            <p:ph type="title"/>
          </p:nvPr>
        </p:nvSpPr>
        <p:spPr/>
        <p:txBody>
          <a:bodyPr/>
          <a:lstStyle/>
          <a:p>
            <a:r>
              <a:rPr lang="en-US" dirty="0">
                <a:ea typeface="MS PGothic"/>
              </a:rPr>
              <a:t>What else is important to us?</a:t>
            </a:r>
            <a:endParaRPr lang="en-US" dirty="0"/>
          </a:p>
        </p:txBody>
      </p:sp>
      <p:sp>
        <p:nvSpPr>
          <p:cNvPr id="3" name="Content Placeholder 2">
            <a:extLst>
              <a:ext uri="{FF2B5EF4-FFF2-40B4-BE49-F238E27FC236}">
                <a16:creationId xmlns:a16="http://schemas.microsoft.com/office/drawing/2014/main" id="{9562F546-136D-40C4-A7AD-E224EFB181F7}"/>
              </a:ext>
            </a:extLst>
          </p:cNvPr>
          <p:cNvSpPr>
            <a:spLocks noGrp="1"/>
          </p:cNvSpPr>
          <p:nvPr>
            <p:ph idx="1"/>
          </p:nvPr>
        </p:nvSpPr>
        <p:spPr>
          <a:xfrm>
            <a:off x="685799" y="1904999"/>
            <a:ext cx="8315587" cy="4067961"/>
          </a:xfrm>
        </p:spPr>
        <p:txBody>
          <a:bodyPr/>
          <a:lstStyle/>
          <a:p>
            <a:pPr>
              <a:lnSpc>
                <a:spcPct val="150000"/>
              </a:lnSpc>
              <a:buFont typeface="Arial"/>
              <a:buChar char="•"/>
            </a:pPr>
            <a:r>
              <a:rPr lang="en-US" sz="1500" dirty="0">
                <a:ea typeface="MS PGothic"/>
                <a:cs typeface="Arial"/>
              </a:rPr>
              <a:t>We encourage creativity and innovation in finding solutions to problems.  </a:t>
            </a:r>
            <a:endParaRPr lang="en-US" sz="1500" dirty="0">
              <a:ea typeface="+mn-lt"/>
              <a:cs typeface="+mn-lt"/>
            </a:endParaRPr>
          </a:p>
          <a:p>
            <a:pPr>
              <a:lnSpc>
                <a:spcPct val="150000"/>
              </a:lnSpc>
              <a:buFont typeface="Arial"/>
              <a:buChar char="•"/>
            </a:pPr>
            <a:r>
              <a:rPr lang="en-US" sz="1500" dirty="0">
                <a:ea typeface="MS PGothic"/>
                <a:cs typeface="Arial"/>
              </a:rPr>
              <a:t>We develop, own and review our own Policy papers and Practice Guidelines to ensure consistency within broad parameters.</a:t>
            </a:r>
            <a:endParaRPr lang="en-US" sz="1500" dirty="0">
              <a:ea typeface="MS PGothic"/>
              <a:cs typeface="+mn-lt"/>
            </a:endParaRPr>
          </a:p>
          <a:p>
            <a:pPr>
              <a:lnSpc>
                <a:spcPct val="150000"/>
              </a:lnSpc>
              <a:buFont typeface="Arial"/>
              <a:buChar char="•"/>
            </a:pPr>
            <a:r>
              <a:rPr lang="en-US" sz="1500" dirty="0">
                <a:ea typeface="MS PGothic"/>
                <a:cs typeface="Arial"/>
              </a:rPr>
              <a:t>We have our own infographic, and house style which we apply to all our products and papers.</a:t>
            </a:r>
          </a:p>
          <a:p>
            <a:pPr>
              <a:lnSpc>
                <a:spcPct val="150000"/>
              </a:lnSpc>
              <a:buFont typeface="Arial"/>
              <a:buChar char="•"/>
            </a:pPr>
            <a:r>
              <a:rPr lang="en-US" sz="1500" dirty="0">
                <a:ea typeface="MS PGothic"/>
                <a:cs typeface="Arial"/>
              </a:rPr>
              <a:t>We care about each other - our wellbeing is key, and the ways in which we support each other are vital to how we work as a service.</a:t>
            </a:r>
          </a:p>
          <a:p>
            <a:pPr>
              <a:lnSpc>
                <a:spcPct val="150000"/>
              </a:lnSpc>
              <a:buFont typeface="Arial"/>
              <a:buChar char="•"/>
            </a:pPr>
            <a:r>
              <a:rPr lang="en-US" sz="1500" dirty="0">
                <a:ea typeface="MS PGothic"/>
                <a:cs typeface="Arial"/>
              </a:rPr>
              <a:t>We create opportunities to work across teams and contribute to service and authority priorities through network groups, project work and service improvement tasks. </a:t>
            </a:r>
            <a:endParaRPr lang="en-US" sz="1500" dirty="0">
              <a:cs typeface="Arial"/>
            </a:endParaRPr>
          </a:p>
          <a:p>
            <a:pPr>
              <a:lnSpc>
                <a:spcPct val="150000"/>
              </a:lnSpc>
              <a:buFont typeface="Arial"/>
              <a:buChar char="•"/>
            </a:pPr>
            <a:r>
              <a:rPr lang="en-US" sz="1500" dirty="0">
                <a:ea typeface="MS PGothic"/>
                <a:cs typeface="Arial"/>
              </a:rPr>
              <a:t>We encourage EPs to scan ahead for the 'next big thing' and share learning within and across teams.</a:t>
            </a:r>
            <a:endParaRPr lang="en-US" sz="1500" dirty="0">
              <a:cs typeface="Arial"/>
            </a:endParaRPr>
          </a:p>
          <a:p>
            <a:pPr marL="0" indent="0">
              <a:buNone/>
            </a:pPr>
            <a:endParaRPr lang="en-US" sz="1500" dirty="0">
              <a:cs typeface="Arial"/>
            </a:endParaRPr>
          </a:p>
        </p:txBody>
      </p:sp>
    </p:spTree>
    <p:extLst>
      <p:ext uri="{BB962C8B-B14F-4D97-AF65-F5344CB8AC3E}">
        <p14:creationId xmlns:p14="http://schemas.microsoft.com/office/powerpoint/2010/main" val="3023798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F110B-7199-EEC2-FA17-2C9A5C425E1A}"/>
              </a:ext>
            </a:extLst>
          </p:cNvPr>
          <p:cNvSpPr>
            <a:spLocks noGrp="1"/>
          </p:cNvSpPr>
          <p:nvPr>
            <p:ph type="title"/>
          </p:nvPr>
        </p:nvSpPr>
        <p:spPr>
          <a:xfrm>
            <a:off x="685800" y="1142999"/>
            <a:ext cx="7772400" cy="1239473"/>
          </a:xfrm>
        </p:spPr>
        <p:txBody>
          <a:bodyPr/>
          <a:lstStyle/>
          <a:p>
            <a:r>
              <a:rPr lang="en-US" dirty="0">
                <a:ea typeface="MS PGothic"/>
              </a:rPr>
              <a:t>Quality Assurance – why do we do it?</a:t>
            </a:r>
          </a:p>
        </p:txBody>
      </p:sp>
      <p:sp>
        <p:nvSpPr>
          <p:cNvPr id="3" name="Content Placeholder 2">
            <a:extLst>
              <a:ext uri="{FF2B5EF4-FFF2-40B4-BE49-F238E27FC236}">
                <a16:creationId xmlns:a16="http://schemas.microsoft.com/office/drawing/2014/main" id="{3C876FBD-1C23-468B-FB8D-5A05BE140D5F}"/>
              </a:ext>
            </a:extLst>
          </p:cNvPr>
          <p:cNvSpPr>
            <a:spLocks noGrp="1"/>
          </p:cNvSpPr>
          <p:nvPr>
            <p:ph idx="1"/>
          </p:nvPr>
        </p:nvSpPr>
        <p:spPr>
          <a:xfrm>
            <a:off x="685799" y="2382472"/>
            <a:ext cx="8198141" cy="2533477"/>
          </a:xfrm>
        </p:spPr>
        <p:txBody>
          <a:bodyPr/>
          <a:lstStyle/>
          <a:p>
            <a:pPr>
              <a:lnSpc>
                <a:spcPct val="150000"/>
              </a:lnSpc>
              <a:buFont typeface="Arial"/>
              <a:buChar char="•"/>
            </a:pPr>
            <a:r>
              <a:rPr lang="en-US" sz="1800" dirty="0">
                <a:ea typeface="+mn-lt"/>
                <a:cs typeface="+mn-lt"/>
              </a:rPr>
              <a:t>To help ensure that we recruit, develop and support high quality staff.</a:t>
            </a:r>
            <a:endParaRPr lang="en-US" sz="1800" dirty="0"/>
          </a:p>
          <a:p>
            <a:pPr>
              <a:lnSpc>
                <a:spcPct val="150000"/>
              </a:lnSpc>
              <a:buFont typeface="Arial"/>
              <a:buChar char="•"/>
            </a:pPr>
            <a:r>
              <a:rPr lang="en-US" sz="1800" dirty="0">
                <a:ea typeface="+mn-lt"/>
                <a:cs typeface="+mn-lt"/>
              </a:rPr>
              <a:t>To provide a high-quality service to our service users and stakeholders.</a:t>
            </a:r>
            <a:endParaRPr lang="en-US" sz="1800" dirty="0"/>
          </a:p>
          <a:p>
            <a:pPr>
              <a:lnSpc>
                <a:spcPct val="150000"/>
              </a:lnSpc>
              <a:buNone/>
            </a:pPr>
            <a:endParaRPr lang="en-US" sz="1800" dirty="0">
              <a:cs typeface="Arial"/>
            </a:endParaRPr>
          </a:p>
          <a:p>
            <a:pPr>
              <a:lnSpc>
                <a:spcPct val="150000"/>
              </a:lnSpc>
              <a:buNone/>
            </a:pPr>
            <a:r>
              <a:rPr lang="en-US" sz="1800" dirty="0">
                <a:ea typeface="MS PGothic"/>
                <a:cs typeface="+mn-lt"/>
              </a:rPr>
              <a:t>A culture of evaluation, review and responsiveness to feedback and</a:t>
            </a:r>
          </a:p>
          <a:p>
            <a:pPr>
              <a:lnSpc>
                <a:spcPct val="150000"/>
              </a:lnSpc>
              <a:buNone/>
            </a:pPr>
            <a:r>
              <a:rPr lang="en-US" sz="1800" dirty="0">
                <a:ea typeface="MS PGothic"/>
                <a:cs typeface="+mn-lt"/>
              </a:rPr>
              <a:t>data underpins our approach.</a:t>
            </a:r>
            <a:endParaRPr lang="en-US" sz="1800" dirty="0">
              <a:cs typeface="+mn-lt"/>
            </a:endParaRPr>
          </a:p>
          <a:p>
            <a:pPr>
              <a:buNone/>
            </a:pPr>
            <a:endParaRPr lang="en-US" sz="1350" b="1" dirty="0">
              <a:ea typeface="MS PGothic"/>
              <a:cs typeface="+mn-lt"/>
            </a:endParaRPr>
          </a:p>
          <a:p>
            <a:pPr>
              <a:buFont typeface="Arial"/>
              <a:buChar char="•"/>
            </a:pPr>
            <a:endParaRPr lang="en-US" sz="1200" dirty="0">
              <a:cs typeface="Arial"/>
            </a:endParaRPr>
          </a:p>
          <a:p>
            <a:pPr marL="0" indent="0">
              <a:buNone/>
            </a:pPr>
            <a:endParaRPr lang="en-US" sz="1500" dirty="0"/>
          </a:p>
        </p:txBody>
      </p:sp>
    </p:spTree>
    <p:extLst>
      <p:ext uri="{BB962C8B-B14F-4D97-AF65-F5344CB8AC3E}">
        <p14:creationId xmlns:p14="http://schemas.microsoft.com/office/powerpoint/2010/main" val="3545660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0F96B-2598-44A2-9E68-DDB429784386}"/>
              </a:ext>
            </a:extLst>
          </p:cNvPr>
          <p:cNvSpPr>
            <a:spLocks noGrp="1"/>
          </p:cNvSpPr>
          <p:nvPr>
            <p:ph type="title"/>
          </p:nvPr>
        </p:nvSpPr>
        <p:spPr/>
        <p:txBody>
          <a:bodyPr/>
          <a:lstStyle/>
          <a:p>
            <a:r>
              <a:rPr lang="en-US" dirty="0">
                <a:ea typeface="MS PGothic"/>
              </a:rPr>
              <a:t>Our approach to leadership</a:t>
            </a:r>
            <a:endParaRPr lang="en-US" dirty="0"/>
          </a:p>
        </p:txBody>
      </p:sp>
      <p:sp>
        <p:nvSpPr>
          <p:cNvPr id="3" name="Content Placeholder 2">
            <a:extLst>
              <a:ext uri="{FF2B5EF4-FFF2-40B4-BE49-F238E27FC236}">
                <a16:creationId xmlns:a16="http://schemas.microsoft.com/office/drawing/2014/main" id="{76E71125-C70A-4A38-A8E8-BA3DBCEDC5FF}"/>
              </a:ext>
            </a:extLst>
          </p:cNvPr>
          <p:cNvSpPr>
            <a:spLocks noGrp="1"/>
          </p:cNvSpPr>
          <p:nvPr>
            <p:ph idx="1"/>
          </p:nvPr>
        </p:nvSpPr>
        <p:spPr>
          <a:xfrm>
            <a:off x="685800" y="1905000"/>
            <a:ext cx="8340754" cy="3810000"/>
          </a:xfrm>
        </p:spPr>
        <p:txBody>
          <a:bodyPr/>
          <a:lstStyle/>
          <a:p>
            <a:pPr marL="0" indent="0">
              <a:lnSpc>
                <a:spcPct val="150000"/>
              </a:lnSpc>
              <a:buNone/>
            </a:pPr>
            <a:r>
              <a:rPr lang="en-US" sz="1800" dirty="0">
                <a:ea typeface="MS PGothic"/>
              </a:rPr>
              <a:t>The way the service is led should reflect our principles, identity and promote the kind of culture we want.</a:t>
            </a:r>
            <a:endParaRPr lang="en-US" sz="1800" dirty="0"/>
          </a:p>
          <a:p>
            <a:pPr marL="0" indent="0">
              <a:lnSpc>
                <a:spcPct val="150000"/>
              </a:lnSpc>
              <a:buNone/>
            </a:pPr>
            <a:r>
              <a:rPr lang="en-US" sz="1800" dirty="0">
                <a:ea typeface="MS PGothic"/>
              </a:rPr>
              <a:t>It should build on our strengths, including:</a:t>
            </a:r>
          </a:p>
          <a:p>
            <a:pPr>
              <a:lnSpc>
                <a:spcPct val="150000"/>
              </a:lnSpc>
              <a:buFont typeface="Arial"/>
              <a:buChar char="•"/>
            </a:pPr>
            <a:r>
              <a:rPr lang="en-US" sz="1800" dirty="0">
                <a:ea typeface="MS PGothic"/>
              </a:rPr>
              <a:t>our relationships </a:t>
            </a:r>
          </a:p>
          <a:p>
            <a:pPr>
              <a:lnSpc>
                <a:spcPct val="150000"/>
              </a:lnSpc>
              <a:buFont typeface="Arial"/>
              <a:buChar char="•"/>
            </a:pPr>
            <a:r>
              <a:rPr lang="en-US" sz="1800" dirty="0">
                <a:ea typeface="MS PGothic"/>
              </a:rPr>
              <a:t>the balance of autonomy and support </a:t>
            </a:r>
          </a:p>
          <a:p>
            <a:pPr>
              <a:lnSpc>
                <a:spcPct val="150000"/>
              </a:lnSpc>
              <a:buFont typeface="Arial"/>
              <a:buChar char="•"/>
            </a:pPr>
            <a:r>
              <a:rPr lang="en-US" sz="1800" dirty="0">
                <a:ea typeface="MS PGothic"/>
              </a:rPr>
              <a:t>quality communication </a:t>
            </a:r>
          </a:p>
          <a:p>
            <a:pPr>
              <a:lnSpc>
                <a:spcPct val="150000"/>
              </a:lnSpc>
              <a:buFont typeface="Arial"/>
              <a:buChar char="•"/>
            </a:pPr>
            <a:r>
              <a:rPr lang="en-US" sz="1800" dirty="0">
                <a:ea typeface="MS PGothic"/>
              </a:rPr>
              <a:t>strong links with stakeholders</a:t>
            </a:r>
          </a:p>
          <a:p>
            <a:pPr>
              <a:lnSpc>
                <a:spcPct val="150000"/>
              </a:lnSpc>
              <a:buFont typeface="Arial"/>
              <a:buChar char="•"/>
            </a:pPr>
            <a:r>
              <a:rPr lang="en-US" sz="1800" dirty="0">
                <a:ea typeface="MS PGothic"/>
              </a:rPr>
              <a:t>focusing on our own health and wellbeing. </a:t>
            </a:r>
          </a:p>
        </p:txBody>
      </p:sp>
    </p:spTree>
    <p:extLst>
      <p:ext uri="{BB962C8B-B14F-4D97-AF65-F5344CB8AC3E}">
        <p14:creationId xmlns:p14="http://schemas.microsoft.com/office/powerpoint/2010/main" val="5769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C29FF-DF3B-4D11-800E-E31F2EBF3B49}"/>
              </a:ext>
            </a:extLst>
          </p:cNvPr>
          <p:cNvSpPr>
            <a:spLocks noGrp="1"/>
          </p:cNvSpPr>
          <p:nvPr>
            <p:ph type="title"/>
          </p:nvPr>
        </p:nvSpPr>
        <p:spPr/>
        <p:txBody>
          <a:bodyPr/>
          <a:lstStyle/>
          <a:p>
            <a:r>
              <a:rPr lang="en-US" dirty="0">
                <a:ea typeface="MS PGothic"/>
              </a:rPr>
              <a:t>Our leadership approach aims to:</a:t>
            </a:r>
            <a:endParaRPr lang="en-US" dirty="0"/>
          </a:p>
        </p:txBody>
      </p:sp>
      <p:sp>
        <p:nvSpPr>
          <p:cNvPr id="3" name="Content Placeholder 2">
            <a:extLst>
              <a:ext uri="{FF2B5EF4-FFF2-40B4-BE49-F238E27FC236}">
                <a16:creationId xmlns:a16="http://schemas.microsoft.com/office/drawing/2014/main" id="{2E6674A4-6832-47C7-84D2-FF1460181DAB}"/>
              </a:ext>
            </a:extLst>
          </p:cNvPr>
          <p:cNvSpPr>
            <a:spLocks noGrp="1"/>
          </p:cNvSpPr>
          <p:nvPr>
            <p:ph idx="1"/>
          </p:nvPr>
        </p:nvSpPr>
        <p:spPr>
          <a:xfrm>
            <a:off x="685800" y="1905000"/>
            <a:ext cx="8357532" cy="3245840"/>
          </a:xfrm>
        </p:spPr>
        <p:txBody>
          <a:bodyPr/>
          <a:lstStyle/>
          <a:p>
            <a:pPr>
              <a:lnSpc>
                <a:spcPct val="150000"/>
              </a:lnSpc>
              <a:buFont typeface="Arial"/>
              <a:buChar char="•"/>
            </a:pPr>
            <a:r>
              <a:rPr lang="en-US" sz="1800" dirty="0">
                <a:ea typeface="MS PGothic"/>
                <a:cs typeface="Arial"/>
              </a:rPr>
              <a:t>Promote professional autonomy within a culture of collective responsibility.</a:t>
            </a:r>
            <a:endParaRPr lang="en-US" sz="1800" dirty="0"/>
          </a:p>
          <a:p>
            <a:pPr>
              <a:lnSpc>
                <a:spcPct val="150000"/>
              </a:lnSpc>
              <a:buFont typeface="Arial"/>
              <a:buChar char="•"/>
            </a:pPr>
            <a:endParaRPr lang="en-US" sz="1800" dirty="0">
              <a:ea typeface="MS PGothic"/>
              <a:cs typeface="+mn-lt"/>
            </a:endParaRPr>
          </a:p>
          <a:p>
            <a:pPr>
              <a:lnSpc>
                <a:spcPct val="150000"/>
              </a:lnSpc>
              <a:spcBef>
                <a:spcPts val="0"/>
              </a:spcBef>
              <a:spcAft>
                <a:spcPts val="0"/>
              </a:spcAft>
              <a:buFont typeface="Arial"/>
              <a:buChar char="•"/>
            </a:pPr>
            <a:r>
              <a:rPr lang="en-US" sz="1800" dirty="0">
                <a:ea typeface="+mn-lt"/>
                <a:cs typeface="+mn-lt"/>
              </a:rPr>
              <a:t>Distribute power and decision-making.</a:t>
            </a:r>
          </a:p>
          <a:p>
            <a:pPr>
              <a:lnSpc>
                <a:spcPct val="150000"/>
              </a:lnSpc>
              <a:spcBef>
                <a:spcPts val="0"/>
              </a:spcBef>
              <a:spcAft>
                <a:spcPts val="0"/>
              </a:spcAft>
              <a:buFont typeface="Arial"/>
              <a:buChar char="•"/>
            </a:pPr>
            <a:endParaRPr lang="en-US" sz="1800" dirty="0">
              <a:ea typeface="+mn-lt"/>
              <a:cs typeface="+mn-lt"/>
            </a:endParaRPr>
          </a:p>
          <a:p>
            <a:pPr>
              <a:lnSpc>
                <a:spcPct val="150000"/>
              </a:lnSpc>
              <a:spcBef>
                <a:spcPts val="0"/>
              </a:spcBef>
              <a:spcAft>
                <a:spcPts val="0"/>
              </a:spcAft>
              <a:buFont typeface="Arial"/>
              <a:buChar char="•"/>
            </a:pPr>
            <a:r>
              <a:rPr lang="en-US" sz="1800" dirty="0">
                <a:ea typeface="+mn-lt"/>
                <a:cs typeface="+mn-lt"/>
              </a:rPr>
              <a:t>Create the space and conditions for innovation and change.</a:t>
            </a:r>
          </a:p>
          <a:p>
            <a:pPr>
              <a:lnSpc>
                <a:spcPct val="150000"/>
              </a:lnSpc>
              <a:spcBef>
                <a:spcPts val="0"/>
              </a:spcBef>
              <a:spcAft>
                <a:spcPts val="0"/>
              </a:spcAft>
              <a:buFont typeface="Arial"/>
              <a:buChar char="•"/>
            </a:pPr>
            <a:endParaRPr lang="en-US" sz="1800" dirty="0">
              <a:ea typeface="+mn-lt"/>
              <a:cs typeface="+mn-lt"/>
            </a:endParaRPr>
          </a:p>
          <a:p>
            <a:pPr>
              <a:lnSpc>
                <a:spcPct val="150000"/>
              </a:lnSpc>
              <a:spcBef>
                <a:spcPts val="0"/>
              </a:spcBef>
              <a:spcAft>
                <a:spcPts val="0"/>
              </a:spcAft>
              <a:buFont typeface="Arial"/>
              <a:buChar char="•"/>
            </a:pPr>
            <a:r>
              <a:rPr lang="en-US" sz="1800" dirty="0">
                <a:ea typeface="+mn-lt"/>
                <a:cs typeface="+mn-lt"/>
              </a:rPr>
              <a:t>Make it safe to take risks together, in the spirit of a learning </a:t>
            </a:r>
            <a:r>
              <a:rPr lang="en-US" sz="1800" dirty="0" err="1">
                <a:ea typeface="+mn-lt"/>
                <a:cs typeface="+mn-lt"/>
              </a:rPr>
              <a:t>organisation</a:t>
            </a:r>
            <a:r>
              <a:rPr lang="en-US" sz="1800" dirty="0">
                <a:ea typeface="+mn-lt"/>
                <a:cs typeface="+mn-lt"/>
              </a:rPr>
              <a:t>.</a:t>
            </a:r>
          </a:p>
        </p:txBody>
      </p:sp>
    </p:spTree>
    <p:extLst>
      <p:ext uri="{BB962C8B-B14F-4D97-AF65-F5344CB8AC3E}">
        <p14:creationId xmlns:p14="http://schemas.microsoft.com/office/powerpoint/2010/main" val="2044795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BBE08-32CC-D2AD-6990-6201D8895098}"/>
              </a:ext>
            </a:extLst>
          </p:cNvPr>
          <p:cNvSpPr>
            <a:spLocks noGrp="1"/>
          </p:cNvSpPr>
          <p:nvPr>
            <p:ph type="title"/>
          </p:nvPr>
        </p:nvSpPr>
        <p:spPr/>
        <p:txBody>
          <a:bodyPr/>
          <a:lstStyle/>
          <a:p>
            <a:r>
              <a:rPr lang="en-US" dirty="0">
                <a:ea typeface="MS PGothic"/>
              </a:rPr>
              <a:t>What we would welcome from you</a:t>
            </a:r>
            <a:endParaRPr lang="en-US" dirty="0"/>
          </a:p>
        </p:txBody>
      </p:sp>
      <p:sp>
        <p:nvSpPr>
          <p:cNvPr id="3" name="Content Placeholder 2">
            <a:extLst>
              <a:ext uri="{FF2B5EF4-FFF2-40B4-BE49-F238E27FC236}">
                <a16:creationId xmlns:a16="http://schemas.microsoft.com/office/drawing/2014/main" id="{7FC35DAF-5D3B-5639-47ED-C0512828D4CB}"/>
              </a:ext>
            </a:extLst>
          </p:cNvPr>
          <p:cNvSpPr>
            <a:spLocks noGrp="1"/>
          </p:cNvSpPr>
          <p:nvPr>
            <p:ph idx="1"/>
          </p:nvPr>
        </p:nvSpPr>
        <p:spPr>
          <a:xfrm>
            <a:off x="685800" y="1905000"/>
            <a:ext cx="8206530" cy="3665290"/>
          </a:xfrm>
        </p:spPr>
        <p:txBody>
          <a:bodyPr/>
          <a:lstStyle/>
          <a:p>
            <a:pPr>
              <a:lnSpc>
                <a:spcPct val="150000"/>
              </a:lnSpc>
            </a:pPr>
            <a:r>
              <a:rPr lang="en-US" sz="1800" dirty="0">
                <a:latin typeface="Arial"/>
                <a:ea typeface="Calibri"/>
                <a:cs typeface="Calibri"/>
              </a:rPr>
              <a:t>High quality communication and interpersonal skills.</a:t>
            </a:r>
            <a:endParaRPr lang="en-US" sz="1800" dirty="0">
              <a:latin typeface="Arial"/>
            </a:endParaRPr>
          </a:p>
          <a:p>
            <a:pPr>
              <a:lnSpc>
                <a:spcPct val="150000"/>
              </a:lnSpc>
            </a:pPr>
            <a:r>
              <a:rPr lang="en-US" sz="1800" dirty="0">
                <a:highlight>
                  <a:srgbClr val="FFFFFF"/>
                </a:highlight>
                <a:latin typeface="Arial"/>
                <a:ea typeface="Calibri"/>
                <a:cs typeface="Calibri"/>
              </a:rPr>
              <a:t>Self-awareness and reflective practice.</a:t>
            </a:r>
            <a:endParaRPr lang="en-US" sz="1800" dirty="0">
              <a:latin typeface="Arial"/>
            </a:endParaRPr>
          </a:p>
          <a:p>
            <a:pPr>
              <a:lnSpc>
                <a:spcPct val="150000"/>
              </a:lnSpc>
            </a:pPr>
            <a:r>
              <a:rPr lang="en-US" sz="1800" dirty="0">
                <a:highlight>
                  <a:srgbClr val="FFFFFF"/>
                </a:highlight>
                <a:latin typeface="Arial"/>
                <a:ea typeface="Calibri"/>
                <a:cs typeface="Calibri"/>
              </a:rPr>
              <a:t>Effective collaborative working.</a:t>
            </a:r>
            <a:endParaRPr lang="en-US" sz="1800" dirty="0">
              <a:latin typeface="Arial"/>
            </a:endParaRPr>
          </a:p>
          <a:p>
            <a:pPr>
              <a:lnSpc>
                <a:spcPct val="150000"/>
              </a:lnSpc>
            </a:pPr>
            <a:r>
              <a:rPr lang="en-US" sz="1800" dirty="0" err="1">
                <a:latin typeface="Arial"/>
                <a:ea typeface="Calibri"/>
                <a:cs typeface="Calibri"/>
              </a:rPr>
              <a:t>Prioritisation</a:t>
            </a:r>
            <a:r>
              <a:rPr lang="en-US" sz="1800" dirty="0">
                <a:latin typeface="Arial"/>
                <a:ea typeface="Calibri"/>
                <a:cs typeface="Calibri"/>
              </a:rPr>
              <a:t> and </a:t>
            </a:r>
            <a:r>
              <a:rPr lang="en-US" sz="1800" dirty="0" err="1">
                <a:latin typeface="Arial"/>
                <a:ea typeface="Calibri"/>
                <a:cs typeface="Calibri"/>
              </a:rPr>
              <a:t>organisation</a:t>
            </a:r>
            <a:r>
              <a:rPr lang="en-US" sz="1800" dirty="0">
                <a:latin typeface="Arial"/>
                <a:ea typeface="Calibri"/>
                <a:cs typeface="Calibri"/>
              </a:rPr>
              <a:t> skills.</a:t>
            </a:r>
            <a:endParaRPr lang="en-US" sz="1800" dirty="0">
              <a:latin typeface="Arial"/>
            </a:endParaRPr>
          </a:p>
          <a:p>
            <a:pPr>
              <a:lnSpc>
                <a:spcPct val="150000"/>
              </a:lnSpc>
            </a:pPr>
            <a:r>
              <a:rPr lang="en-US" sz="1800" dirty="0">
                <a:latin typeface="Arial"/>
                <a:ea typeface="Calibri"/>
                <a:cs typeface="Calibri"/>
              </a:rPr>
              <a:t>Case and systemic-level working.</a:t>
            </a:r>
            <a:endParaRPr lang="en-US" sz="1800" dirty="0">
              <a:latin typeface="Arial"/>
            </a:endParaRPr>
          </a:p>
          <a:p>
            <a:pPr>
              <a:lnSpc>
                <a:spcPct val="150000"/>
              </a:lnSpc>
            </a:pPr>
            <a:r>
              <a:rPr lang="en-US" sz="1800" dirty="0">
                <a:latin typeface="Arial"/>
                <a:ea typeface="Calibri"/>
                <a:cs typeface="Calibri"/>
              </a:rPr>
              <a:t>To be both team and service-focused, and to be clear about the contribution you want to make to the service.</a:t>
            </a:r>
            <a:endParaRPr lang="en-US" sz="1800" dirty="0">
              <a:latin typeface="Arial"/>
            </a:endParaRPr>
          </a:p>
        </p:txBody>
      </p:sp>
    </p:spTree>
    <p:extLst>
      <p:ext uri="{BB962C8B-B14F-4D97-AF65-F5344CB8AC3E}">
        <p14:creationId xmlns:p14="http://schemas.microsoft.com/office/powerpoint/2010/main" val="3572741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FDEA9-E55E-4FFD-B4C2-9EB459632AF2}"/>
              </a:ext>
            </a:extLst>
          </p:cNvPr>
          <p:cNvSpPr>
            <a:spLocks noGrp="1"/>
          </p:cNvSpPr>
          <p:nvPr>
            <p:ph type="title"/>
          </p:nvPr>
        </p:nvSpPr>
        <p:spPr/>
        <p:txBody>
          <a:bodyPr/>
          <a:lstStyle/>
          <a:p>
            <a:r>
              <a:rPr lang="en-US" dirty="0">
                <a:ea typeface="MS PGothic"/>
              </a:rPr>
              <a:t>   </a:t>
            </a:r>
          </a:p>
        </p:txBody>
      </p:sp>
      <p:sp>
        <p:nvSpPr>
          <p:cNvPr id="3" name="Content Placeholder 2">
            <a:extLst>
              <a:ext uri="{FF2B5EF4-FFF2-40B4-BE49-F238E27FC236}">
                <a16:creationId xmlns:a16="http://schemas.microsoft.com/office/drawing/2014/main" id="{8C6D48AF-F090-4523-B65F-521002719B94}"/>
              </a:ext>
            </a:extLst>
          </p:cNvPr>
          <p:cNvSpPr>
            <a:spLocks noGrp="1"/>
          </p:cNvSpPr>
          <p:nvPr>
            <p:ph idx="1"/>
          </p:nvPr>
        </p:nvSpPr>
        <p:spPr>
          <a:xfrm>
            <a:off x="685800" y="1543574"/>
            <a:ext cx="7772400" cy="3699545"/>
          </a:xfrm>
        </p:spPr>
        <p:txBody>
          <a:bodyPr/>
          <a:lstStyle/>
          <a:p>
            <a:endParaRPr lang="en-US" dirty="0">
              <a:ea typeface="MS PGothic"/>
            </a:endParaRPr>
          </a:p>
          <a:p>
            <a:pPr marL="0" indent="0" algn="ctr">
              <a:lnSpc>
                <a:spcPct val="150000"/>
              </a:lnSpc>
              <a:buNone/>
            </a:pPr>
            <a:r>
              <a:rPr lang="en-US" dirty="0">
                <a:ea typeface="MS PGothic"/>
              </a:rPr>
              <a:t>We hope that this sounds like the kind of place that you would like to work…</a:t>
            </a:r>
          </a:p>
          <a:p>
            <a:pPr marL="0" indent="0" algn="ctr">
              <a:lnSpc>
                <a:spcPct val="150000"/>
              </a:lnSpc>
              <a:buNone/>
            </a:pPr>
            <a:r>
              <a:rPr lang="en-US" dirty="0">
                <a:ea typeface="MS PGothic"/>
              </a:rPr>
              <a:t>…and bring your skills and talents to help us improve further.</a:t>
            </a:r>
            <a:endParaRPr lang="en-US" dirty="0"/>
          </a:p>
        </p:txBody>
      </p:sp>
    </p:spTree>
    <p:extLst>
      <p:ext uri="{BB962C8B-B14F-4D97-AF65-F5344CB8AC3E}">
        <p14:creationId xmlns:p14="http://schemas.microsoft.com/office/powerpoint/2010/main" val="2831931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EA18D-3ACD-A95F-8312-58EAA9D8B6AD}"/>
              </a:ext>
            </a:extLst>
          </p:cNvPr>
          <p:cNvSpPr>
            <a:spLocks noGrp="1"/>
          </p:cNvSpPr>
          <p:nvPr>
            <p:ph type="title"/>
          </p:nvPr>
        </p:nvSpPr>
        <p:spPr/>
        <p:txBody>
          <a:bodyPr/>
          <a:lstStyle/>
          <a:p>
            <a:r>
              <a:rPr lang="en-US" dirty="0">
                <a:ea typeface="MS PGothic"/>
              </a:rPr>
              <a:t>The shape of our EP service</a:t>
            </a:r>
            <a:endParaRPr lang="en-US" dirty="0"/>
          </a:p>
        </p:txBody>
      </p:sp>
      <p:sp>
        <p:nvSpPr>
          <p:cNvPr id="3" name="Content Placeholder 2">
            <a:extLst>
              <a:ext uri="{FF2B5EF4-FFF2-40B4-BE49-F238E27FC236}">
                <a16:creationId xmlns:a16="http://schemas.microsoft.com/office/drawing/2014/main" id="{B27E07EB-C732-9BE7-FC87-DA5F0D6DDA8E}"/>
              </a:ext>
            </a:extLst>
          </p:cNvPr>
          <p:cNvSpPr>
            <a:spLocks noGrp="1"/>
          </p:cNvSpPr>
          <p:nvPr>
            <p:ph idx="1"/>
          </p:nvPr>
        </p:nvSpPr>
        <p:spPr>
          <a:xfrm>
            <a:off x="327171" y="1898707"/>
            <a:ext cx="8732939" cy="4040699"/>
          </a:xfrm>
        </p:spPr>
        <p:txBody>
          <a:bodyPr/>
          <a:lstStyle/>
          <a:p>
            <a:pPr>
              <a:lnSpc>
                <a:spcPct val="150000"/>
              </a:lnSpc>
            </a:pPr>
            <a:r>
              <a:rPr lang="en-US" sz="1800" dirty="0">
                <a:ea typeface="MS PGothic"/>
              </a:rPr>
              <a:t>We currently have a permanent complement of 20FTE across three area teams – Cupar, </a:t>
            </a:r>
            <a:r>
              <a:rPr lang="en-US" sz="1800" dirty="0" err="1">
                <a:ea typeface="MS PGothic"/>
              </a:rPr>
              <a:t>Glenrothes</a:t>
            </a:r>
            <a:r>
              <a:rPr lang="en-US" sz="1800" dirty="0">
                <a:ea typeface="MS PGothic"/>
              </a:rPr>
              <a:t> (Central) and Dunfermline</a:t>
            </a:r>
          </a:p>
          <a:p>
            <a:pPr>
              <a:lnSpc>
                <a:spcPct val="150000"/>
              </a:lnSpc>
            </a:pPr>
            <a:r>
              <a:rPr lang="en-US" sz="1800" dirty="0">
                <a:ea typeface="MS PGothic"/>
              </a:rPr>
              <a:t>We have a Principal Psychologist and two Depute Principal Psychologists (Strategic), who each do casework in one of our teams (0.2FTE for the PP, 0.4FTE for the DPP(S))</a:t>
            </a:r>
          </a:p>
          <a:p>
            <a:pPr>
              <a:lnSpc>
                <a:spcPct val="150000"/>
              </a:lnSpc>
            </a:pPr>
            <a:r>
              <a:rPr lang="en-US" sz="1800" dirty="0">
                <a:ea typeface="MS PGothic"/>
              </a:rPr>
              <a:t>We have a Depute PP (Operational) leading each of our teams, with 0.5FTE casework</a:t>
            </a:r>
          </a:p>
          <a:p>
            <a:pPr>
              <a:lnSpc>
                <a:spcPct val="150000"/>
              </a:lnSpc>
            </a:pPr>
            <a:r>
              <a:rPr lang="en-US" sz="1800" dirty="0">
                <a:solidFill>
                  <a:srgbClr val="262673"/>
                </a:solidFill>
                <a:ea typeface="MS PGothic"/>
              </a:rPr>
              <a:t>Allocation of schools is done transparently by our area teams, with 70% of each EP's available time for schools, and 30% for service development work</a:t>
            </a:r>
          </a:p>
        </p:txBody>
      </p:sp>
    </p:spTree>
    <p:extLst>
      <p:ext uri="{BB962C8B-B14F-4D97-AF65-F5344CB8AC3E}">
        <p14:creationId xmlns:p14="http://schemas.microsoft.com/office/powerpoint/2010/main" val="1202488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BC59C-566E-47C5-8D21-D3A26DD96C3F}"/>
              </a:ext>
            </a:extLst>
          </p:cNvPr>
          <p:cNvSpPr>
            <a:spLocks noGrp="1"/>
          </p:cNvSpPr>
          <p:nvPr>
            <p:ph type="title"/>
          </p:nvPr>
        </p:nvSpPr>
        <p:spPr>
          <a:xfrm>
            <a:off x="685800" y="1344336"/>
            <a:ext cx="7772400" cy="762000"/>
          </a:xfrm>
        </p:spPr>
        <p:txBody>
          <a:bodyPr/>
          <a:lstStyle/>
          <a:p>
            <a:r>
              <a:rPr lang="en-US" dirty="0">
                <a:ea typeface="MS PGothic"/>
              </a:rPr>
              <a:t>What does Blended Working look like for us?</a:t>
            </a:r>
            <a:endParaRPr lang="en-US" dirty="0"/>
          </a:p>
        </p:txBody>
      </p:sp>
      <p:sp>
        <p:nvSpPr>
          <p:cNvPr id="3" name="Content Placeholder 2">
            <a:extLst>
              <a:ext uri="{FF2B5EF4-FFF2-40B4-BE49-F238E27FC236}">
                <a16:creationId xmlns:a16="http://schemas.microsoft.com/office/drawing/2014/main" id="{9562F546-136D-40C4-A7AD-E224EFB181F7}"/>
              </a:ext>
            </a:extLst>
          </p:cNvPr>
          <p:cNvSpPr>
            <a:spLocks noGrp="1"/>
          </p:cNvSpPr>
          <p:nvPr>
            <p:ph idx="1"/>
          </p:nvPr>
        </p:nvSpPr>
        <p:spPr>
          <a:xfrm>
            <a:off x="192948" y="2270953"/>
            <a:ext cx="8867162" cy="3584563"/>
          </a:xfrm>
        </p:spPr>
        <p:txBody>
          <a:bodyPr/>
          <a:lstStyle/>
          <a:p>
            <a:pPr marL="0" indent="0">
              <a:lnSpc>
                <a:spcPct val="150000"/>
              </a:lnSpc>
              <a:spcBef>
                <a:spcPts val="0"/>
              </a:spcBef>
              <a:buNone/>
            </a:pPr>
            <a:r>
              <a:rPr lang="en-US" sz="1500" dirty="0">
                <a:ea typeface="MS PGothic"/>
                <a:cs typeface="Arial"/>
              </a:rPr>
              <a:t>We currently have...</a:t>
            </a:r>
          </a:p>
          <a:p>
            <a:pPr>
              <a:lnSpc>
                <a:spcPct val="150000"/>
              </a:lnSpc>
              <a:spcBef>
                <a:spcPts val="0"/>
              </a:spcBef>
              <a:buFont typeface="Arial"/>
              <a:buChar char="•"/>
            </a:pPr>
            <a:r>
              <a:rPr lang="en-US" sz="1500" dirty="0">
                <a:ea typeface="MS PGothic"/>
                <a:cs typeface="Arial"/>
              </a:rPr>
              <a:t>moved to a mix of agreed office bases for all teams, being out in the field and working from home – with both virtual and in-person work</a:t>
            </a:r>
          </a:p>
          <a:p>
            <a:pPr>
              <a:lnSpc>
                <a:spcPct val="150000"/>
              </a:lnSpc>
              <a:spcBef>
                <a:spcPts val="0"/>
              </a:spcBef>
              <a:buFont typeface="Arial"/>
              <a:buChar char="•"/>
            </a:pPr>
            <a:r>
              <a:rPr lang="en-US" sz="1500" dirty="0">
                <a:ea typeface="MS PGothic"/>
                <a:cs typeface="Arial"/>
              </a:rPr>
              <a:t>a commitment for us all to work on Tuesdays, and</a:t>
            </a:r>
            <a:r>
              <a:rPr lang="en-US" sz="1500" dirty="0">
                <a:solidFill>
                  <a:srgbClr val="FF0000"/>
                </a:solidFill>
                <a:ea typeface="MS PGothic"/>
                <a:cs typeface="Arial"/>
              </a:rPr>
              <a:t> </a:t>
            </a:r>
            <a:r>
              <a:rPr lang="en-US" sz="1500" dirty="0">
                <a:ea typeface="MS PGothic"/>
                <a:cs typeface="Arial"/>
              </a:rPr>
              <a:t>to be in-person in our teams on Tuesday mornings</a:t>
            </a:r>
          </a:p>
          <a:p>
            <a:pPr>
              <a:lnSpc>
                <a:spcPct val="150000"/>
              </a:lnSpc>
              <a:spcBef>
                <a:spcPts val="0"/>
              </a:spcBef>
              <a:buFont typeface="Arial"/>
              <a:buChar char="•"/>
            </a:pPr>
            <a:r>
              <a:rPr lang="en-US" sz="1500" dirty="0">
                <a:ea typeface="MS PGothic"/>
                <a:cs typeface="Arial"/>
              </a:rPr>
              <a:t>laptops and smartphones to support us to work in the Blended Model</a:t>
            </a:r>
            <a:endParaRPr lang="en-US" sz="1500" dirty="0"/>
          </a:p>
          <a:p>
            <a:pPr>
              <a:lnSpc>
                <a:spcPct val="150000"/>
              </a:lnSpc>
              <a:spcBef>
                <a:spcPts val="0"/>
              </a:spcBef>
              <a:buFont typeface="Arial"/>
              <a:buChar char="•"/>
            </a:pPr>
            <a:r>
              <a:rPr lang="en-US" sz="1500" dirty="0">
                <a:ea typeface="MS PGothic"/>
                <a:cs typeface="Arial"/>
              </a:rPr>
              <a:t>we have had an investment of £500,000 agreed in the Fife Council budget in March 2024 to enhance our core staffing, which will put us in line with ratios for other services of a similar size</a:t>
            </a:r>
            <a:endParaRPr lang="en-US" sz="1500" dirty="0">
              <a:cs typeface="Arial"/>
            </a:endParaRPr>
          </a:p>
          <a:p>
            <a:pPr>
              <a:lnSpc>
                <a:spcPct val="150000"/>
              </a:lnSpc>
              <a:spcBef>
                <a:spcPts val="0"/>
              </a:spcBef>
              <a:buFont typeface="Arial"/>
              <a:buChar char="•"/>
            </a:pPr>
            <a:r>
              <a:rPr lang="en-US" sz="1500" dirty="0">
                <a:ea typeface="MS PGothic"/>
                <a:cs typeface="Arial"/>
              </a:rPr>
              <a:t>when we are short of staff, our priority is to protect our Core Staffing for schools, even over commissioned project work</a:t>
            </a:r>
          </a:p>
          <a:p>
            <a:pPr marL="0" indent="0">
              <a:spcBef>
                <a:spcPts val="0"/>
              </a:spcBef>
              <a:buNone/>
            </a:pPr>
            <a:endParaRPr lang="en-US" sz="1500" dirty="0">
              <a:ea typeface="MS PGothic"/>
              <a:cs typeface="Arial"/>
            </a:endParaRPr>
          </a:p>
        </p:txBody>
      </p:sp>
    </p:spTree>
    <p:extLst>
      <p:ext uri="{BB962C8B-B14F-4D97-AF65-F5344CB8AC3E}">
        <p14:creationId xmlns:p14="http://schemas.microsoft.com/office/powerpoint/2010/main" val="1594140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4F306-BB5B-407A-A679-71B2DC9062DA}"/>
              </a:ext>
            </a:extLst>
          </p:cNvPr>
          <p:cNvSpPr>
            <a:spLocks noGrp="1"/>
          </p:cNvSpPr>
          <p:nvPr>
            <p:ph type="title"/>
          </p:nvPr>
        </p:nvSpPr>
        <p:spPr>
          <a:xfrm>
            <a:off x="685799" y="1403059"/>
            <a:ext cx="8298809" cy="762000"/>
          </a:xfrm>
        </p:spPr>
        <p:txBody>
          <a:bodyPr/>
          <a:lstStyle/>
          <a:p>
            <a:r>
              <a:rPr lang="en-US" dirty="0">
                <a:ea typeface="MS PGothic"/>
              </a:rPr>
              <a:t>Context setting – who are we as a service? </a:t>
            </a:r>
            <a:endParaRPr lang="en-US" dirty="0"/>
          </a:p>
        </p:txBody>
      </p:sp>
      <p:sp>
        <p:nvSpPr>
          <p:cNvPr id="3" name="Content Placeholder 2">
            <a:extLst>
              <a:ext uri="{FF2B5EF4-FFF2-40B4-BE49-F238E27FC236}">
                <a16:creationId xmlns:a16="http://schemas.microsoft.com/office/drawing/2014/main" id="{635239F9-29DB-49E5-B5F6-EBFACBBC5EE7}"/>
              </a:ext>
            </a:extLst>
          </p:cNvPr>
          <p:cNvSpPr>
            <a:spLocks noGrp="1"/>
          </p:cNvSpPr>
          <p:nvPr>
            <p:ph idx="1"/>
          </p:nvPr>
        </p:nvSpPr>
        <p:spPr>
          <a:xfrm>
            <a:off x="685800" y="2402048"/>
            <a:ext cx="7772400" cy="3361189"/>
          </a:xfrm>
        </p:spPr>
        <p:txBody>
          <a:bodyPr/>
          <a:lstStyle/>
          <a:p>
            <a:pPr>
              <a:lnSpc>
                <a:spcPct val="150000"/>
              </a:lnSpc>
              <a:buNone/>
            </a:pPr>
            <a:r>
              <a:rPr lang="en-US" sz="1800" dirty="0">
                <a:ea typeface="MS PGothic"/>
                <a:cs typeface="Arial"/>
              </a:rPr>
              <a:t>The purpose of the next few slides is t</a:t>
            </a:r>
            <a:r>
              <a:rPr lang="en-US" sz="1800" dirty="0">
                <a:ea typeface="MS PGothic"/>
              </a:rPr>
              <a:t>o make the links between:</a:t>
            </a:r>
            <a:endParaRPr lang="en-US" sz="1800" dirty="0"/>
          </a:p>
          <a:p>
            <a:pPr>
              <a:buNone/>
            </a:pPr>
            <a:endParaRPr lang="en-US" sz="1800" dirty="0">
              <a:ea typeface="MS PGothic"/>
            </a:endParaRPr>
          </a:p>
          <a:p>
            <a:pPr>
              <a:lnSpc>
                <a:spcPct val="150000"/>
              </a:lnSpc>
              <a:buFont typeface="Wingdings"/>
              <a:buChar char="§"/>
            </a:pPr>
            <a:r>
              <a:rPr lang="en-US" sz="1800" dirty="0">
                <a:ea typeface="MS PGothic"/>
              </a:rPr>
              <a:t>Our practice principles</a:t>
            </a:r>
            <a:endParaRPr lang="en-US" sz="1800" dirty="0"/>
          </a:p>
          <a:p>
            <a:pPr>
              <a:lnSpc>
                <a:spcPct val="150000"/>
              </a:lnSpc>
              <a:buFont typeface="Wingdings"/>
              <a:buChar char="§"/>
            </a:pPr>
            <a:r>
              <a:rPr lang="en-US" sz="1800" dirty="0">
                <a:ea typeface="MS PGothic"/>
              </a:rPr>
              <a:t>How these principles are informed by our theoretical perspective</a:t>
            </a:r>
          </a:p>
          <a:p>
            <a:pPr>
              <a:lnSpc>
                <a:spcPct val="150000"/>
              </a:lnSpc>
              <a:buFont typeface="Wingdings"/>
              <a:buChar char="§"/>
            </a:pPr>
            <a:r>
              <a:rPr lang="en-US" sz="1800" dirty="0">
                <a:ea typeface="MS PGothic"/>
                <a:cs typeface="Arial"/>
              </a:rPr>
              <a:t>The importance of service identity</a:t>
            </a:r>
          </a:p>
          <a:p>
            <a:pPr>
              <a:lnSpc>
                <a:spcPct val="150000"/>
              </a:lnSpc>
              <a:buFont typeface="Wingdings"/>
              <a:buChar char="§"/>
            </a:pPr>
            <a:r>
              <a:rPr lang="en-US" sz="1800" dirty="0">
                <a:ea typeface="MS PGothic"/>
                <a:cs typeface="Arial"/>
              </a:rPr>
              <a:t>Our shared purpose as a service</a:t>
            </a:r>
          </a:p>
          <a:p>
            <a:pPr>
              <a:lnSpc>
                <a:spcPct val="150000"/>
              </a:lnSpc>
              <a:buFont typeface="Wingdings"/>
              <a:buChar char="§"/>
            </a:pPr>
            <a:r>
              <a:rPr lang="en-US" sz="1800" dirty="0">
                <a:ea typeface="MS PGothic"/>
              </a:rPr>
              <a:t>How we want the way we lead our service to serve these principles.</a:t>
            </a:r>
            <a:endParaRPr lang="en-US" sz="1350" dirty="0">
              <a:ea typeface="MS PGothic"/>
            </a:endParaRPr>
          </a:p>
          <a:p>
            <a:pPr marL="0" indent="0">
              <a:buNone/>
            </a:pPr>
            <a:endParaRPr lang="en-US" sz="1350" dirty="0">
              <a:ea typeface="MS PGothic"/>
            </a:endParaRPr>
          </a:p>
        </p:txBody>
      </p:sp>
    </p:spTree>
    <p:extLst>
      <p:ext uri="{BB962C8B-B14F-4D97-AF65-F5344CB8AC3E}">
        <p14:creationId xmlns:p14="http://schemas.microsoft.com/office/powerpoint/2010/main" val="3519623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98923-8FCA-459A-AA8E-C3A3680C4753}"/>
              </a:ext>
            </a:extLst>
          </p:cNvPr>
          <p:cNvSpPr>
            <a:spLocks noGrp="1"/>
          </p:cNvSpPr>
          <p:nvPr>
            <p:ph type="title"/>
          </p:nvPr>
        </p:nvSpPr>
        <p:spPr/>
        <p:txBody>
          <a:bodyPr/>
          <a:lstStyle/>
          <a:p>
            <a:r>
              <a:rPr lang="en-US" dirty="0">
                <a:ea typeface="MS PGothic"/>
              </a:rPr>
              <a:t>Our practice principles</a:t>
            </a:r>
            <a:endParaRPr lang="en-US" dirty="0"/>
          </a:p>
        </p:txBody>
      </p:sp>
      <p:sp>
        <p:nvSpPr>
          <p:cNvPr id="4" name="Content Placeholder 3">
            <a:extLst>
              <a:ext uri="{FF2B5EF4-FFF2-40B4-BE49-F238E27FC236}">
                <a16:creationId xmlns:a16="http://schemas.microsoft.com/office/drawing/2014/main" id="{844D8B94-27EE-4497-B79E-8FB90277E927}"/>
              </a:ext>
            </a:extLst>
          </p:cNvPr>
          <p:cNvSpPr>
            <a:spLocks noGrp="1"/>
          </p:cNvSpPr>
          <p:nvPr>
            <p:ph idx="1"/>
          </p:nvPr>
        </p:nvSpPr>
        <p:spPr>
          <a:xfrm>
            <a:off x="685799" y="1828800"/>
            <a:ext cx="8349143" cy="4102217"/>
          </a:xfrm>
        </p:spPr>
        <p:txBody>
          <a:bodyPr/>
          <a:lstStyle/>
          <a:p>
            <a:pPr marL="0" indent="0">
              <a:lnSpc>
                <a:spcPct val="150000"/>
              </a:lnSpc>
              <a:buNone/>
            </a:pPr>
            <a:r>
              <a:rPr lang="en-US" sz="1650" dirty="0">
                <a:ea typeface="MS PGothic"/>
              </a:rPr>
              <a:t>What is important to us that defines and drives our practice?</a:t>
            </a:r>
          </a:p>
          <a:p>
            <a:pPr>
              <a:lnSpc>
                <a:spcPct val="150000"/>
              </a:lnSpc>
            </a:pPr>
            <a:r>
              <a:rPr lang="en-US" sz="1650" dirty="0">
                <a:ea typeface="MS PGothic"/>
              </a:rPr>
              <a:t>Contextual model of practice - requiring us to build relationships with, and develop knowledge of, young people's learning contexts.</a:t>
            </a:r>
            <a:endParaRPr lang="en-US" sz="1650" dirty="0"/>
          </a:p>
          <a:p>
            <a:pPr>
              <a:lnSpc>
                <a:spcPct val="150000"/>
              </a:lnSpc>
            </a:pPr>
            <a:r>
              <a:rPr lang="en-US" sz="1650" dirty="0">
                <a:ea typeface="MS PGothic"/>
              </a:rPr>
              <a:t>A Core Offer to all provisions, delivered through </a:t>
            </a:r>
            <a:r>
              <a:rPr lang="en-US" sz="1650" dirty="0" err="1">
                <a:ea typeface="MS PGothic"/>
              </a:rPr>
              <a:t>organising</a:t>
            </a:r>
            <a:r>
              <a:rPr lang="en-US" sz="1650" dirty="0">
                <a:ea typeface="MS PGothic"/>
              </a:rPr>
              <a:t> ourselves into three area teams for collegiate support. </a:t>
            </a:r>
          </a:p>
          <a:p>
            <a:pPr>
              <a:lnSpc>
                <a:spcPct val="150000"/>
              </a:lnSpc>
            </a:pPr>
            <a:r>
              <a:rPr lang="en-US" sz="1650" dirty="0">
                <a:ea typeface="MS PGothic"/>
              </a:rPr>
              <a:t>Support and professional development to ensure that all of us feel confident in providing the Core Offer of priority casework, development work and consultation to our provisions, and developing our own ideas and areas of expertise.</a:t>
            </a:r>
            <a:endParaRPr lang="en-US" sz="1650" dirty="0"/>
          </a:p>
          <a:p>
            <a:pPr>
              <a:lnSpc>
                <a:spcPct val="150000"/>
              </a:lnSpc>
            </a:pPr>
            <a:r>
              <a:rPr lang="en-US" sz="1650" dirty="0">
                <a:ea typeface="MS PGothic"/>
              </a:rPr>
              <a:t>Our workloads to be transparent and equitable, so we can support each other.</a:t>
            </a:r>
          </a:p>
          <a:p>
            <a:pPr>
              <a:lnSpc>
                <a:spcPct val="150000"/>
              </a:lnSpc>
            </a:pPr>
            <a:r>
              <a:rPr lang="en-US" sz="1650" dirty="0">
                <a:ea typeface="MS PGothic"/>
              </a:rPr>
              <a:t>Staff wellbeing is key to how we work – together and 'out there’.</a:t>
            </a:r>
          </a:p>
        </p:txBody>
      </p:sp>
    </p:spTree>
    <p:extLst>
      <p:ext uri="{BB962C8B-B14F-4D97-AF65-F5344CB8AC3E}">
        <p14:creationId xmlns:p14="http://schemas.microsoft.com/office/powerpoint/2010/main" val="3642824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9F975-B7AC-429C-81F9-A091297716BC}"/>
              </a:ext>
            </a:extLst>
          </p:cNvPr>
          <p:cNvSpPr>
            <a:spLocks noGrp="1"/>
          </p:cNvSpPr>
          <p:nvPr>
            <p:ph type="title"/>
          </p:nvPr>
        </p:nvSpPr>
        <p:spPr>
          <a:xfrm>
            <a:off x="685800" y="1143000"/>
            <a:ext cx="7772400" cy="1818314"/>
          </a:xfrm>
        </p:spPr>
        <p:txBody>
          <a:bodyPr/>
          <a:lstStyle/>
          <a:p>
            <a:r>
              <a:rPr lang="en-US" dirty="0">
                <a:ea typeface="MS PGothic"/>
              </a:rPr>
              <a:t>What are the theories that underpin our approach to delivering educational psychology?</a:t>
            </a:r>
          </a:p>
        </p:txBody>
      </p:sp>
      <p:sp>
        <p:nvSpPr>
          <p:cNvPr id="3" name="Content Placeholder 2">
            <a:extLst>
              <a:ext uri="{FF2B5EF4-FFF2-40B4-BE49-F238E27FC236}">
                <a16:creationId xmlns:a16="http://schemas.microsoft.com/office/drawing/2014/main" id="{26173D39-95FE-45C3-BD45-8DABCDC33E70}"/>
              </a:ext>
            </a:extLst>
          </p:cNvPr>
          <p:cNvSpPr>
            <a:spLocks noGrp="1"/>
          </p:cNvSpPr>
          <p:nvPr>
            <p:ph idx="1"/>
          </p:nvPr>
        </p:nvSpPr>
        <p:spPr>
          <a:xfrm>
            <a:off x="685800" y="2961314"/>
            <a:ext cx="7772400" cy="2927758"/>
          </a:xfrm>
        </p:spPr>
        <p:txBody>
          <a:bodyPr/>
          <a:lstStyle/>
          <a:p>
            <a:pPr>
              <a:lnSpc>
                <a:spcPct val="150000"/>
              </a:lnSpc>
            </a:pPr>
            <a:r>
              <a:rPr lang="en-US" sz="1800" dirty="0">
                <a:ea typeface="MS PGothic"/>
              </a:rPr>
              <a:t>Ecological approach</a:t>
            </a:r>
            <a:endParaRPr lang="en-US" sz="1800" dirty="0"/>
          </a:p>
          <a:p>
            <a:pPr>
              <a:lnSpc>
                <a:spcPct val="150000"/>
              </a:lnSpc>
            </a:pPr>
            <a:r>
              <a:rPr lang="en-US" sz="1800" dirty="0">
                <a:ea typeface="MS PGothic"/>
              </a:rPr>
              <a:t>Social learning theory (Bandura and others)</a:t>
            </a:r>
            <a:endParaRPr lang="en-US" sz="1800" dirty="0"/>
          </a:p>
          <a:p>
            <a:pPr>
              <a:lnSpc>
                <a:spcPct val="150000"/>
              </a:lnSpc>
            </a:pPr>
            <a:r>
              <a:rPr lang="en-US" sz="1800" dirty="0">
                <a:ea typeface="MS PGothic"/>
              </a:rPr>
              <a:t>Social constructivist theory (Vygotsky and others)</a:t>
            </a:r>
          </a:p>
          <a:p>
            <a:pPr>
              <a:lnSpc>
                <a:spcPct val="150000"/>
              </a:lnSpc>
            </a:pPr>
            <a:r>
              <a:rPr lang="en-US" sz="1800" dirty="0">
                <a:ea typeface="MS PGothic"/>
              </a:rPr>
              <a:t>Systems approach </a:t>
            </a:r>
          </a:p>
          <a:p>
            <a:pPr>
              <a:lnSpc>
                <a:spcPct val="150000"/>
              </a:lnSpc>
            </a:pPr>
            <a:endParaRPr lang="en-US" sz="1800" dirty="0">
              <a:ea typeface="MS PGothic"/>
            </a:endParaRPr>
          </a:p>
          <a:p>
            <a:pPr>
              <a:lnSpc>
                <a:spcPct val="150000"/>
              </a:lnSpc>
            </a:pPr>
            <a:r>
              <a:rPr lang="en-US" sz="1800" dirty="0">
                <a:ea typeface="MS PGothic"/>
              </a:rPr>
              <a:t>Chaos theory</a:t>
            </a:r>
            <a:endParaRPr lang="en-US" sz="1800" dirty="0">
              <a:solidFill>
                <a:srgbClr val="262673"/>
              </a:solidFill>
              <a:ea typeface="MS PGothic"/>
            </a:endParaRPr>
          </a:p>
        </p:txBody>
      </p:sp>
    </p:spTree>
    <p:extLst>
      <p:ext uri="{BB962C8B-B14F-4D97-AF65-F5344CB8AC3E}">
        <p14:creationId xmlns:p14="http://schemas.microsoft.com/office/powerpoint/2010/main" val="4189993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4DA3B-4D1B-4194-91E8-638F60378D31}"/>
              </a:ext>
            </a:extLst>
          </p:cNvPr>
          <p:cNvSpPr>
            <a:spLocks noGrp="1"/>
          </p:cNvSpPr>
          <p:nvPr>
            <p:ph type="title"/>
          </p:nvPr>
        </p:nvSpPr>
        <p:spPr/>
        <p:txBody>
          <a:bodyPr/>
          <a:lstStyle/>
          <a:p>
            <a:r>
              <a:rPr lang="en-US" dirty="0">
                <a:ea typeface="MS PGothic"/>
              </a:rPr>
              <a:t>What is our identity as a service?</a:t>
            </a:r>
            <a:endParaRPr lang="en-US" dirty="0"/>
          </a:p>
        </p:txBody>
      </p:sp>
      <p:sp>
        <p:nvSpPr>
          <p:cNvPr id="3" name="Content Placeholder 2">
            <a:extLst>
              <a:ext uri="{FF2B5EF4-FFF2-40B4-BE49-F238E27FC236}">
                <a16:creationId xmlns:a16="http://schemas.microsoft.com/office/drawing/2014/main" id="{F81DE1B0-5D50-4683-8A81-FEEB8D9D21A0}"/>
              </a:ext>
            </a:extLst>
          </p:cNvPr>
          <p:cNvSpPr>
            <a:spLocks noGrp="1"/>
          </p:cNvSpPr>
          <p:nvPr>
            <p:ph idx="1"/>
          </p:nvPr>
        </p:nvSpPr>
        <p:spPr>
          <a:xfrm>
            <a:off x="685800" y="1814817"/>
            <a:ext cx="8340754" cy="4174921"/>
          </a:xfrm>
        </p:spPr>
        <p:txBody>
          <a:bodyPr/>
          <a:lstStyle/>
          <a:p>
            <a:pPr marL="0" indent="0">
              <a:lnSpc>
                <a:spcPct val="150000"/>
              </a:lnSpc>
              <a:buNone/>
            </a:pPr>
            <a:r>
              <a:rPr lang="en-US" sz="1600" dirty="0">
                <a:ea typeface="MS PGothic"/>
                <a:cs typeface="Arial"/>
              </a:rPr>
              <a:t>We have a sense of identify and shared purpose.</a:t>
            </a:r>
            <a:endParaRPr lang="en-US" sz="1600" dirty="0">
              <a:cs typeface="Arial"/>
            </a:endParaRPr>
          </a:p>
          <a:p>
            <a:pPr marL="0" indent="0">
              <a:lnSpc>
                <a:spcPct val="150000"/>
              </a:lnSpc>
              <a:buNone/>
            </a:pPr>
            <a:r>
              <a:rPr lang="en-US" sz="1600" dirty="0">
                <a:ea typeface="MS PGothic"/>
                <a:cs typeface="Arial"/>
              </a:rPr>
              <a:t>Our EPs are highly trained, trusted, problem-solving professionals.</a:t>
            </a:r>
            <a:endParaRPr lang="en-US" sz="1600" dirty="0">
              <a:cs typeface="Arial"/>
            </a:endParaRPr>
          </a:p>
          <a:p>
            <a:pPr marL="0" indent="0">
              <a:lnSpc>
                <a:spcPct val="150000"/>
              </a:lnSpc>
              <a:buNone/>
            </a:pPr>
            <a:r>
              <a:rPr lang="en-US" sz="1600" dirty="0">
                <a:ea typeface="MS PGothic"/>
                <a:cs typeface="Arial"/>
              </a:rPr>
              <a:t>We work within a complex ecological system.</a:t>
            </a:r>
            <a:endParaRPr lang="en-US" sz="1600" dirty="0">
              <a:ea typeface="MS PGothic"/>
              <a:cs typeface="+mn-lt"/>
            </a:endParaRPr>
          </a:p>
          <a:p>
            <a:pPr marL="0" indent="0">
              <a:lnSpc>
                <a:spcPct val="150000"/>
              </a:lnSpc>
              <a:buNone/>
            </a:pPr>
            <a:r>
              <a:rPr lang="en-US" sz="1600" dirty="0">
                <a:ea typeface="+mn-lt"/>
                <a:cs typeface="+mn-lt"/>
              </a:rPr>
              <a:t>We care about doing all aspects of our jobs to the highest standard.</a:t>
            </a:r>
          </a:p>
          <a:p>
            <a:pPr marL="0" indent="0">
              <a:lnSpc>
                <a:spcPct val="150000"/>
              </a:lnSpc>
              <a:buNone/>
            </a:pPr>
            <a:r>
              <a:rPr lang="en-US" sz="1600" dirty="0">
                <a:ea typeface="+mn-lt"/>
                <a:cs typeface="+mn-lt"/>
              </a:rPr>
              <a:t>We all make decisions in the best interests of our stakeholders, taking into account our responsibilities to each other as a service.</a:t>
            </a:r>
            <a:endParaRPr lang="en-US" sz="1600" dirty="0"/>
          </a:p>
          <a:p>
            <a:pPr marL="0" indent="0">
              <a:lnSpc>
                <a:spcPct val="150000"/>
              </a:lnSpc>
              <a:buNone/>
            </a:pPr>
            <a:r>
              <a:rPr lang="en-US" sz="1600" dirty="0">
                <a:ea typeface="+mn-lt"/>
                <a:cs typeface="+mn-lt"/>
              </a:rPr>
              <a:t>We share information as transparently as possible.</a:t>
            </a:r>
            <a:endParaRPr lang="en-US" sz="1600" dirty="0">
              <a:cs typeface="+mn-lt"/>
            </a:endParaRPr>
          </a:p>
          <a:p>
            <a:pPr marL="0" indent="0">
              <a:lnSpc>
                <a:spcPct val="150000"/>
              </a:lnSpc>
              <a:buNone/>
            </a:pPr>
            <a:r>
              <a:rPr lang="en-US" sz="1600" dirty="0">
                <a:ea typeface="+mn-lt"/>
                <a:cs typeface="+mn-lt"/>
              </a:rPr>
              <a:t>We consult within and across teams and share service decision-making.</a:t>
            </a:r>
            <a:endParaRPr lang="en-US" sz="1600" dirty="0">
              <a:ea typeface="MS PGothic"/>
              <a:cs typeface="+mn-lt"/>
            </a:endParaRPr>
          </a:p>
          <a:p>
            <a:pPr marL="0" indent="0">
              <a:lnSpc>
                <a:spcPct val="150000"/>
              </a:lnSpc>
              <a:buNone/>
            </a:pPr>
            <a:r>
              <a:rPr lang="en-US" sz="1600" dirty="0">
                <a:ea typeface="MS PGothic"/>
                <a:cs typeface="+mn-lt"/>
              </a:rPr>
              <a:t>We value collaborative work with colleagues, team support and service cohesion.</a:t>
            </a:r>
            <a:endParaRPr lang="en-US" sz="1600" dirty="0">
              <a:cs typeface="+mn-lt"/>
            </a:endParaRPr>
          </a:p>
          <a:p>
            <a:pPr marL="0" indent="0">
              <a:lnSpc>
                <a:spcPct val="150000"/>
              </a:lnSpc>
              <a:buNone/>
            </a:pPr>
            <a:r>
              <a:rPr lang="en-US" sz="1600" dirty="0">
                <a:ea typeface="MS PGothic"/>
                <a:cs typeface="+mn-lt"/>
              </a:rPr>
              <a:t>We enjoy time together </a:t>
            </a:r>
            <a:r>
              <a:rPr lang="en-US" sz="1600" dirty="0" err="1">
                <a:ea typeface="MS PGothic"/>
                <a:cs typeface="+mn-lt"/>
              </a:rPr>
              <a:t>outwith</a:t>
            </a:r>
            <a:r>
              <a:rPr lang="en-US" sz="1600" dirty="0">
                <a:ea typeface="MS PGothic"/>
                <a:cs typeface="+mn-lt"/>
              </a:rPr>
              <a:t> work and have lots of different opportunities for fun.</a:t>
            </a:r>
            <a:endParaRPr lang="en-US" sz="1600" dirty="0">
              <a:cs typeface="+mn-lt"/>
            </a:endParaRPr>
          </a:p>
          <a:p>
            <a:pPr marL="0" indent="0">
              <a:buNone/>
            </a:pPr>
            <a:endParaRPr lang="en-US" dirty="0">
              <a:cs typeface="+mn-lt"/>
            </a:endParaRPr>
          </a:p>
        </p:txBody>
      </p:sp>
    </p:spTree>
    <p:extLst>
      <p:ext uri="{BB962C8B-B14F-4D97-AF65-F5344CB8AC3E}">
        <p14:creationId xmlns:p14="http://schemas.microsoft.com/office/powerpoint/2010/main" val="2693939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4DA26-2E35-448A-8115-04AC783F06AD}"/>
              </a:ext>
            </a:extLst>
          </p:cNvPr>
          <p:cNvSpPr>
            <a:spLocks noGrp="1"/>
          </p:cNvSpPr>
          <p:nvPr>
            <p:ph type="title"/>
          </p:nvPr>
        </p:nvSpPr>
        <p:spPr/>
        <p:txBody>
          <a:bodyPr/>
          <a:lstStyle/>
          <a:p>
            <a:r>
              <a:rPr lang="en-US" dirty="0">
                <a:ea typeface="MS PGothic"/>
              </a:rPr>
              <a:t>Why is purpose important?</a:t>
            </a:r>
            <a:endParaRPr lang="en-US" dirty="0"/>
          </a:p>
        </p:txBody>
      </p:sp>
      <p:sp>
        <p:nvSpPr>
          <p:cNvPr id="3" name="Content Placeholder 2">
            <a:extLst>
              <a:ext uri="{FF2B5EF4-FFF2-40B4-BE49-F238E27FC236}">
                <a16:creationId xmlns:a16="http://schemas.microsoft.com/office/drawing/2014/main" id="{6E9BA837-25E5-4117-86BD-22BAD2F747AE}"/>
              </a:ext>
            </a:extLst>
          </p:cNvPr>
          <p:cNvSpPr>
            <a:spLocks noGrp="1"/>
          </p:cNvSpPr>
          <p:nvPr>
            <p:ph idx="1"/>
          </p:nvPr>
        </p:nvSpPr>
        <p:spPr>
          <a:xfrm>
            <a:off x="685799" y="1996580"/>
            <a:ext cx="8214919" cy="3261220"/>
          </a:xfrm>
        </p:spPr>
        <p:txBody>
          <a:bodyPr/>
          <a:lstStyle/>
          <a:p>
            <a:pPr marL="0" indent="0">
              <a:lnSpc>
                <a:spcPct val="150000"/>
              </a:lnSpc>
              <a:buNone/>
            </a:pPr>
            <a:r>
              <a:rPr lang="en-US" sz="1800" dirty="0">
                <a:ea typeface="MS PGothic"/>
              </a:rPr>
              <a:t>It confirms for us that our work is worthwhile, meaningful.</a:t>
            </a:r>
            <a:endParaRPr lang="en-US" sz="1800" dirty="0"/>
          </a:p>
          <a:p>
            <a:pPr marL="0" indent="0">
              <a:lnSpc>
                <a:spcPct val="150000"/>
              </a:lnSpc>
              <a:buNone/>
            </a:pPr>
            <a:r>
              <a:rPr lang="en-US" sz="1800" dirty="0">
                <a:ea typeface="MS PGothic"/>
              </a:rPr>
              <a:t>A great purpose is aspirational...and also a constraint – in a good way:</a:t>
            </a:r>
            <a:endParaRPr lang="en-US" sz="1800" dirty="0"/>
          </a:p>
          <a:p>
            <a:pPr>
              <a:lnSpc>
                <a:spcPct val="150000"/>
              </a:lnSpc>
            </a:pPr>
            <a:r>
              <a:rPr lang="en-US" sz="1800" dirty="0">
                <a:ea typeface="MS PGothic"/>
              </a:rPr>
              <a:t>It focuses our energy and attention</a:t>
            </a:r>
            <a:endParaRPr lang="en-US" sz="1800" dirty="0"/>
          </a:p>
          <a:p>
            <a:pPr>
              <a:lnSpc>
                <a:spcPct val="150000"/>
              </a:lnSpc>
            </a:pPr>
            <a:r>
              <a:rPr lang="en-US" sz="1800" dirty="0">
                <a:ea typeface="MS PGothic"/>
              </a:rPr>
              <a:t>It places a boundary around our efforts.</a:t>
            </a:r>
            <a:endParaRPr lang="en-US" sz="1800" dirty="0"/>
          </a:p>
          <a:p>
            <a:pPr marL="0" indent="0">
              <a:lnSpc>
                <a:spcPct val="150000"/>
              </a:lnSpc>
              <a:buNone/>
            </a:pPr>
            <a:endParaRPr lang="en-US" sz="1800" dirty="0">
              <a:ea typeface="MS PGothic"/>
            </a:endParaRPr>
          </a:p>
          <a:p>
            <a:pPr marL="0" indent="0">
              <a:lnSpc>
                <a:spcPct val="150000"/>
              </a:lnSpc>
              <a:buNone/>
            </a:pPr>
            <a:r>
              <a:rPr lang="en-US" sz="1800" dirty="0">
                <a:ea typeface="MS PGothic"/>
              </a:rPr>
              <a:t>Done well, purpose unites us and orients us and supports us to </a:t>
            </a:r>
            <a:r>
              <a:rPr lang="en-US" sz="1800" dirty="0" err="1">
                <a:ea typeface="MS PGothic"/>
              </a:rPr>
              <a:t>prioritise</a:t>
            </a:r>
            <a:r>
              <a:rPr lang="en-US" sz="1800" dirty="0">
                <a:ea typeface="MS PGothic"/>
              </a:rPr>
              <a:t> what we work on, when time and resources are finite.</a:t>
            </a:r>
            <a:endParaRPr lang="en-US" sz="1800" dirty="0"/>
          </a:p>
          <a:p>
            <a:pPr marL="0" indent="0">
              <a:buNone/>
            </a:pPr>
            <a:endParaRPr lang="en-US" sz="1500" dirty="0">
              <a:ea typeface="MS PGothic"/>
            </a:endParaRPr>
          </a:p>
          <a:p>
            <a:pPr marL="0" indent="0">
              <a:buNone/>
            </a:pPr>
            <a:endParaRPr lang="en-US" sz="1500" dirty="0"/>
          </a:p>
        </p:txBody>
      </p:sp>
    </p:spTree>
    <p:extLst>
      <p:ext uri="{BB962C8B-B14F-4D97-AF65-F5344CB8AC3E}">
        <p14:creationId xmlns:p14="http://schemas.microsoft.com/office/powerpoint/2010/main" val="2979499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BEF88-E2D0-3679-A734-E3FBD17E39E3}"/>
              </a:ext>
            </a:extLst>
          </p:cNvPr>
          <p:cNvSpPr>
            <a:spLocks noGrp="1"/>
          </p:cNvSpPr>
          <p:nvPr>
            <p:ph type="title"/>
          </p:nvPr>
        </p:nvSpPr>
        <p:spPr/>
        <p:txBody>
          <a:bodyPr/>
          <a:lstStyle/>
          <a:p>
            <a:r>
              <a:rPr lang="en-US" dirty="0">
                <a:ea typeface="MS PGothic"/>
              </a:rPr>
              <a:t>Our purpose:</a:t>
            </a:r>
            <a:endParaRPr lang="en-US" dirty="0"/>
          </a:p>
        </p:txBody>
      </p:sp>
      <p:sp>
        <p:nvSpPr>
          <p:cNvPr id="3" name="Content Placeholder 2">
            <a:extLst>
              <a:ext uri="{FF2B5EF4-FFF2-40B4-BE49-F238E27FC236}">
                <a16:creationId xmlns:a16="http://schemas.microsoft.com/office/drawing/2014/main" id="{92AB2665-E75D-CBE6-6709-D6004D314B26}"/>
              </a:ext>
            </a:extLst>
          </p:cNvPr>
          <p:cNvSpPr>
            <a:spLocks noGrp="1"/>
          </p:cNvSpPr>
          <p:nvPr>
            <p:ph idx="1"/>
          </p:nvPr>
        </p:nvSpPr>
        <p:spPr>
          <a:xfrm>
            <a:off x="685800" y="2133600"/>
            <a:ext cx="7772400" cy="2388066"/>
          </a:xfrm>
        </p:spPr>
        <p:txBody>
          <a:bodyPr/>
          <a:lstStyle/>
          <a:p>
            <a:pPr marL="0" indent="0">
              <a:lnSpc>
                <a:spcPct val="150000"/>
              </a:lnSpc>
              <a:buNone/>
            </a:pPr>
            <a:r>
              <a:rPr lang="en-US" b="1" i="1" dirty="0">
                <a:ea typeface="+mn-lt"/>
                <a:cs typeface="+mn-lt"/>
              </a:rPr>
              <a:t>Sharing psychology to improve educational outcomes for those young people who need it most.</a:t>
            </a:r>
            <a:endParaRPr lang="en-US" dirty="0"/>
          </a:p>
        </p:txBody>
      </p:sp>
    </p:spTree>
    <p:extLst>
      <p:ext uri="{BB962C8B-B14F-4D97-AF65-F5344CB8AC3E}">
        <p14:creationId xmlns:p14="http://schemas.microsoft.com/office/powerpoint/2010/main" val="3893279555"/>
      </p:ext>
    </p:extLst>
  </p:cSld>
  <p:clrMapOvr>
    <a:masterClrMapping/>
  </p:clrMapOvr>
</p:sld>
</file>

<file path=ppt/theme/theme1.xml><?xml version="1.0" encoding="utf-8"?>
<a:theme xmlns:a="http://schemas.openxmlformats.org/drawingml/2006/main" name="Default Theme">
  <a:themeElements>
    <a:clrScheme name="Briefing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riefing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400" b="0" i="0" u="none" strike="noStrike" cap="none" normalizeH="0" baseline="0">
            <a:ln>
              <a:noFill/>
            </a:ln>
            <a:solidFill>
              <a:schemeClr val="tx1"/>
            </a:solidFill>
            <a:effectLst/>
            <a:latin typeface="Tahoma"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400" b="0" i="0" u="none" strike="noStrike" cap="none" normalizeH="0" baseline="0">
            <a:ln>
              <a:noFill/>
            </a:ln>
            <a:solidFill>
              <a:schemeClr val="tx1"/>
            </a:solidFill>
            <a:effectLst/>
            <a:latin typeface="Tahoma" pitchFamily="-107" charset="0"/>
          </a:defRPr>
        </a:defPPr>
      </a:lstStyle>
    </a:lnDef>
  </a:objectDefaults>
  <a:extraClrSchemeLst>
    <a:extraClrScheme>
      <a:clrScheme name="Briefing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riefing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riefing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riefing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riefing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riefing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riefing 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riefing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riefing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riefing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riefing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riefing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FCPS Power Point Template" id="{E7E22F7A-C761-4BF0-9031-13DC2D502DAC}" vid="{669708FE-C3D2-43EE-A644-63E0DA719D7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Fife Presentation" ma:contentTypeID="0x010100A2637EAA83360140BB49E0F830C79BBC03009940B5A3E678B447AAE8EA2A1F4619FC" ma:contentTypeVersion="853" ma:contentTypeDescription="" ma:contentTypeScope="" ma:versionID="bef5379b78ffc689ed190b29f9020960">
  <xsd:schema xmlns:xsd="http://www.w3.org/2001/XMLSchema" xmlns:xs="http://www.w3.org/2001/XMLSchema" xmlns:p="http://schemas.microsoft.com/office/2006/metadata/properties" xmlns:ns2="264c5323-e590-4694-88b8-b70f18bb79bc" xmlns:ns3="2ce51df2-8281-4f8c-8fff-fedb91a60da6" targetNamespace="http://schemas.microsoft.com/office/2006/metadata/properties" ma:root="true" ma:fieldsID="8768e0e16f34300d0e6ef677353a6846" ns2:_="" ns3:_="">
    <xsd:import namespace="264c5323-e590-4694-88b8-b70f18bb79bc"/>
    <xsd:import namespace="2ce51df2-8281-4f8c-8fff-fedb91a60da6"/>
    <xsd:element name="properties">
      <xsd:complexType>
        <xsd:sequence>
          <xsd:element name="documentManagement">
            <xsd:complexType>
              <xsd:all>
                <xsd:element ref="ns2:Protective_x0020_Marking"/>
                <xsd:element ref="ns2:j045cf448dec41ff9e9c928c09c4c7e2" minOccurs="0"/>
                <xsd:element ref="ns2:TaxCatchAll" minOccurs="0"/>
                <xsd:element ref="ns2:TaxCatchAllLabel" minOccurs="0"/>
                <xsd:element ref="ns3:CatRefEPReq"/>
                <xsd:element ref="ns3:DocTypeRefEPReq"/>
                <xsd:element ref="ns3:ItemRefEPO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4c5323-e590-4694-88b8-b70f18bb79bc" elementFormDefault="qualified">
    <xsd:import namespace="http://schemas.microsoft.com/office/2006/documentManagement/types"/>
    <xsd:import namespace="http://schemas.microsoft.com/office/infopath/2007/PartnerControls"/>
    <xsd:element name="Protective_x0020_Marking" ma:index="8" ma:displayName="Protective Marking" ma:default="OFFICIAL" ma:format="Dropdown" ma:internalName="Protective_x0020_Marking">
      <xsd:simpleType>
        <xsd:restriction base="dms:Choice">
          <xsd:enumeration value="OFFICIAL - Sensitive"/>
          <xsd:enumeration value="OFFICIAL"/>
        </xsd:restriction>
      </xsd:simpleType>
    </xsd:element>
    <xsd:element name="j045cf448dec41ff9e9c928c09c4c7e2" ma:index="9" nillable="true" ma:taxonomy="true" ma:internalName="j045cf448dec41ff9e9c928c09c4c7e2" ma:taxonomyFieldName="YearOpt" ma:displayName="Year" ma:default="" ma:fieldId="{3045cf44-8dec-41ff-9e9c-928c09c4c7e2}" ma:sspId="a91404d7-7751-41e8-a4ee-909c4e7c55f3" ma:termSetId="b6436d0a-c65f-4727-89b3-13e3407f593f"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fd0e3239-90c4-40b7-b197-032facf42fb1}" ma:internalName="TaxCatchAll" ma:showField="CatchAllData" ma:web="2ce51df2-8281-4f8c-8fff-fedb91a60da6">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fd0e3239-90c4-40b7-b197-032facf42fb1}" ma:internalName="TaxCatchAllLabel" ma:readOnly="true" ma:showField="CatchAllDataLabel" ma:web="2ce51df2-8281-4f8c-8fff-fedb91a60da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ce51df2-8281-4f8c-8fff-fedb91a60da6" elementFormDefault="qualified">
    <xsd:import namespace="http://schemas.microsoft.com/office/2006/documentManagement/types"/>
    <xsd:import namespace="http://schemas.microsoft.com/office/infopath/2007/PartnerControls"/>
    <xsd:element name="CatRefEPReq" ma:index="13" ma:displayName="Cat (Ref EP)*" ma:internalName="CatRefEPReq">
      <xsd:simpleType>
        <xsd:restriction base="dms:Choice">
          <xsd:enumeration value="(ASL) Additional Support for Learning"/>
          <xsd:enumeration value="(ASN) Additional Support Needs"/>
          <xsd:enumeration value="(LAC) Looked After Children"/>
          <xsd:enumeration value="Able and gifted"/>
          <xsd:enumeration value="ADHD"/>
          <xsd:enumeration value="AMG"/>
          <xsd:enumeration value="ASD"/>
          <xsd:enumeration value="ASPEP"/>
          <xsd:enumeration value="Assessment"/>
          <xsd:enumeration value="Attainment"/>
          <xsd:enumeration value="Attendance"/>
          <xsd:enumeration value="Breaking the Cycle"/>
          <xsd:enumeration value="Budget"/>
          <xsd:enumeration value="Child Protection"/>
          <xsd:enumeration value="Children &amp; Young People Act 2014"/>
          <xsd:enumeration value="Children's Hearings"/>
          <xsd:enumeration value="Children's Rights"/>
          <xsd:enumeration value="Children's Services Inspection"/>
          <xsd:enumeration value="Children's Services Plan"/>
          <xsd:enumeration value="Community Safety"/>
          <xsd:enumeration value="Compliments, Concerns &amp; Complaints"/>
          <xsd:enumeration value="Cool in School"/>
          <xsd:enumeration value="Covid-19"/>
          <xsd:enumeration value="Curriculum for Excellence"/>
          <xsd:enumeration value="Cybersafety"/>
          <xsd:enumeration value="DCD/Dyspraxia"/>
          <xsd:enumeration value="Disabilties and Equalities"/>
          <xsd:enumeration value="EAL"/>
          <xsd:enumeration value="Early Years"/>
          <xsd:enumeration value="Education and Children's Services Directorate"/>
          <xsd:enumeration value="Education Scotland"/>
          <xsd:enumeration value="Effective implementation"/>
          <xsd:enumeration value="Emotional wellbeing"/>
          <xsd:enumeration value="EP Services"/>
          <xsd:enumeration value="EPS Future Planning"/>
          <xsd:enumeration value="Epilepsy"/>
          <xsd:enumeration value="Exclusion"/>
          <xsd:enumeration value="FCEPS management"/>
          <xsd:enumeration value="Fife Parenting &amp; Family Support Strategy"/>
          <xsd:enumeration value="Flexible learning"/>
          <xsd:enumeration value="GIRFEC"/>
          <xsd:enumeration value="Gypsy and Traveller"/>
          <xsd:enumeration value="Head Injury"/>
          <xsd:enumeration value="HMIe"/>
          <xsd:enumeration value="How Nurturing is our School? (HNIOS)"/>
          <xsd:enumeration value="Implementation"/>
          <xsd:enumeration value="Inclusion"/>
          <xsd:enumeration value="Inductees"/>
          <xsd:enumeration value="IT"/>
          <xsd:enumeration value="Language"/>
          <xsd:enumeration value="Leadership"/>
          <xsd:enumeration value="Learning and Teaching"/>
          <xsd:enumeration value="Learning with Care"/>
          <xsd:enumeration value="Legislation (Key docs)"/>
          <xsd:enumeration value="Literacy"/>
          <xsd:enumeration value="Locality Networks"/>
          <xsd:enumeration value="Mistakes Praise and Feedback"/>
          <xsd:enumeration value="National Action Enquiry Research Programme"/>
          <xsd:enumeration value="Neurodiversity"/>
          <xsd:enumeration value="Numeracy"/>
          <xsd:enumeration value="Nurture"/>
          <xsd:enumeration value="Peer support"/>
          <xsd:enumeration value="Person-centred Planning"/>
          <xsd:enumeration value="PEF (Pupil Equity Fund)"/>
          <xsd:enumeration value="PG and Policy papers refresh"/>
          <xsd:enumeration value="Placing Requests"/>
          <xsd:enumeration value="Post-school"/>
          <xsd:enumeration value="PPDG"/>
          <xsd:enumeration value="PSS (Pupil Support Service)"/>
          <xsd:enumeration value="Psypedia"/>
          <xsd:enumeration value="Pupil and parent participation"/>
          <xsd:enumeration value="QEP (Qualification in Educational Psychology)"/>
          <xsd:enumeration value="Quality improvement"/>
          <xsd:enumeration value="Record keeping"/>
          <xsd:enumeration value="Relationships and behaviour"/>
          <xsd:enumeration value="Research and development"/>
          <xsd:enumeration value="Resources"/>
          <xsd:enumeration value="Restorative approaches"/>
          <xsd:enumeration value="Risk"/>
          <xsd:enumeration value="School Nursing"/>
          <xsd:enumeration value="Scottish Govt"/>
          <xsd:enumeration value="Self regulation"/>
          <xsd:enumeration value="Service Administration"/>
          <xsd:enumeration value="Service Delivery"/>
          <xsd:enumeration value="Service Evaluation"/>
          <xsd:enumeration value="Service Improvement Planning"/>
          <xsd:enumeration value="Sleep"/>
          <xsd:enumeration value="SLS (Supporting Learners Service)"/>
          <xsd:enumeration value="Specialist Provision"/>
          <xsd:enumeration value="Staff Wellbeing"/>
          <xsd:enumeration value="Supervision"/>
          <xsd:enumeration value="Supporting Learners Strategy"/>
          <xsd:enumeration value="TEPs (Trainee Educational Psychologists)"/>
          <xsd:enumeration value="Transitions?"/>
          <xsd:enumeration value="Traumatic incidents"/>
          <xsd:enumeration value="Website"/>
          <xsd:enumeration value="Workforce planning"/>
          <xsd:enumeration value="Young Carers"/>
          <xsd:enumeration value="Youth Justice"/>
          <xsd:enumeration value="YPSRAG"/>
        </xsd:restriction>
      </xsd:simpleType>
    </xsd:element>
    <xsd:element name="DocTypeRefEPReq" ma:index="14" ma:displayName="Doc Type (Ref EP)*" ma:format="Dropdown" ma:internalName="DocTypeRefEPReq">
      <xsd:simpleType>
        <xsd:restriction base="dms:Choice">
          <xsd:enumeration value="Article"/>
          <xsd:enumeration value="Assessment"/>
          <xsd:enumeration value="Audit"/>
          <xsd:enumeration value="Communication"/>
          <xsd:enumeration value="Consultation"/>
          <xsd:enumeration value="Data"/>
          <xsd:enumeration value="Evaluation"/>
          <xsd:enumeration value="Framework"/>
          <xsd:enumeration value="Guidance"/>
          <xsd:enumeration value="Infographic"/>
          <xsd:enumeration value="Legislation"/>
          <xsd:enumeration value="Plan"/>
          <xsd:enumeration value="Policy"/>
          <xsd:enumeration value="Practice Guidance"/>
          <xsd:enumeration value="Presentation"/>
          <xsd:enumeration value="Product"/>
          <xsd:enumeration value="Proforma/Template"/>
          <xsd:enumeration value="Reference"/>
          <xsd:enumeration value="Referral"/>
          <xsd:enumeration value="Report"/>
          <xsd:enumeration value="Research"/>
          <xsd:enumeration value="Resource"/>
          <xsd:enumeration value="Strategy"/>
          <xsd:enumeration value="Training"/>
          <xsd:enumeration value="Video"/>
        </xsd:restriction>
      </xsd:simpleType>
    </xsd:element>
    <xsd:element name="ItemRefEPOpt" ma:index="15" nillable="true" ma:displayName="Item (Ref EP)" ma:internalName="ItemRefEPOpt">
      <xsd:simpleType>
        <xsd:restriction base="dms:Choice">
          <xsd:enumeration value="Approved Flexible Packages"/>
          <xsd:enumeration value="DCD (Developmental Co-ordination Difficulties)"/>
          <xsd:enumeration value="Down's Syndrome"/>
          <xsd:enumeration value="Dyscalculia"/>
          <xsd:enumeration value="Dyslexia"/>
          <xsd:enumeration value="Foetal Alcohol Syndrome"/>
          <xsd:enumeration value="Host School Transfers"/>
          <xsd:enumeration value="PANDAS/PANS"/>
          <xsd:enumeration value="Person Centred Planning"/>
          <xsd:enumeration value="Research assistant workload"/>
          <xsd:enumeration value="Severe and complex needs"/>
          <xsd:enumeration value="Specific Learning Difficulties"/>
          <xsd:enumeration value="Tourettes"/>
          <xsd:enumeration value="VSE Fife 2017"/>
          <xsd:enumeration value="Young Carer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haredContentType xmlns="Microsoft.SharePoint.Taxonomy.ContentTypeSync" SourceId="a91404d7-7751-41e8-a4ee-909c4e7c55f3" ContentTypeId="0x010100A2637EAA83360140BB49E0F830C79BBC03" PreviousValue="false"/>
</file>

<file path=customXml/item4.xml><?xml version="1.0" encoding="utf-8"?>
<p:properties xmlns:p="http://schemas.microsoft.com/office/2006/metadata/properties" xmlns:xsi="http://www.w3.org/2001/XMLSchema-instance" xmlns:pc="http://schemas.microsoft.com/office/infopath/2007/PartnerControls">
  <documentManagement>
    <Protective_x0020_Marking xmlns="264c5323-e590-4694-88b8-b70f18bb79bc">OFFICIAL</Protective_x0020_Marking>
    <CatRefEPReq xmlns="2ce51df2-8281-4f8c-8fff-fedb91a60da6">Leadership</CatRefEPReq>
    <DocTypeRefEPReq xmlns="2ce51df2-8281-4f8c-8fff-fedb91a60da6">Presentation</DocTypeRefEPReq>
    <ItemRefEPOpt xmlns="2ce51df2-8281-4f8c-8fff-fedb91a60da6" xsi:nil="true"/>
    <j045cf448dec41ff9e9c928c09c4c7e2 xmlns="264c5323-e590-4694-88b8-b70f18bb79bc">
      <Terms xmlns="http://schemas.microsoft.com/office/infopath/2007/PartnerControls"/>
    </j045cf448dec41ff9e9c928c09c4c7e2>
    <TaxCatchAll xmlns="264c5323-e590-4694-88b8-b70f18bb79bc" xsi:nil="true"/>
  </documentManagement>
</p:properties>
</file>

<file path=customXml/itemProps1.xml><?xml version="1.0" encoding="utf-8"?>
<ds:datastoreItem xmlns:ds="http://schemas.openxmlformats.org/officeDocument/2006/customXml" ds:itemID="{38224E92-AE9E-44E8-A58D-016F2884372A}">
  <ds:schemaRefs>
    <ds:schemaRef ds:uri="http://schemas.microsoft.com/sharepoint/v3/contenttype/forms"/>
  </ds:schemaRefs>
</ds:datastoreItem>
</file>

<file path=customXml/itemProps2.xml><?xml version="1.0" encoding="utf-8"?>
<ds:datastoreItem xmlns:ds="http://schemas.openxmlformats.org/officeDocument/2006/customXml" ds:itemID="{14ECACDD-3573-4855-A56E-503F5F2462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4c5323-e590-4694-88b8-b70f18bb79bc"/>
    <ds:schemaRef ds:uri="2ce51df2-8281-4f8c-8fff-fedb91a60d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73A27C6-C632-4BA7-B1A9-C2C79DBD9AA7}">
  <ds:schemaRefs>
    <ds:schemaRef ds:uri="Microsoft.SharePoint.Taxonomy.ContentTypeSync"/>
  </ds:schemaRefs>
</ds:datastoreItem>
</file>

<file path=customXml/itemProps4.xml><?xml version="1.0" encoding="utf-8"?>
<ds:datastoreItem xmlns:ds="http://schemas.openxmlformats.org/officeDocument/2006/customXml" ds:itemID="{5AE653F7-892C-4FFD-8146-B96237203674}">
  <ds:schemaRefs>
    <ds:schemaRef ds:uri="http://schemas.microsoft.com/office/2006/metadata/properties"/>
    <ds:schemaRef ds:uri="http://schemas.microsoft.com/office/infopath/2007/PartnerControls"/>
    <ds:schemaRef ds:uri="264c5323-e590-4694-88b8-b70f18bb79bc"/>
    <ds:schemaRef ds:uri="2ce51df2-8281-4f8c-8fff-fedb91a60da6"/>
  </ds:schemaRefs>
</ds:datastoreItem>
</file>

<file path=docProps/app.xml><?xml version="1.0" encoding="utf-8"?>
<Properties xmlns="http://schemas.openxmlformats.org/officeDocument/2006/extended-properties" xmlns:vt="http://schemas.openxmlformats.org/officeDocument/2006/docPropsVTypes">
  <Template>FCEPS House Style PowerPoint Template (1)</Template>
  <TotalTime>34</TotalTime>
  <Words>1076</Words>
  <Application>Microsoft Office PowerPoint</Application>
  <PresentationFormat>On-screen Show (4:3)</PresentationFormat>
  <Paragraphs>106</Paragraphs>
  <Slides>15</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Symbol,Sans-Serif</vt:lpstr>
      <vt:lpstr>Tahoma</vt:lpstr>
      <vt:lpstr>Wingdings</vt:lpstr>
      <vt:lpstr>Default Theme</vt:lpstr>
      <vt:lpstr>Fife Council Educational Psychology Service  How We Work</vt:lpstr>
      <vt:lpstr>The shape of our EP service</vt:lpstr>
      <vt:lpstr>What does Blended Working look like for us?</vt:lpstr>
      <vt:lpstr>Context setting – who are we as a service? </vt:lpstr>
      <vt:lpstr>Our practice principles</vt:lpstr>
      <vt:lpstr>What are the theories that underpin our approach to delivering educational psychology?</vt:lpstr>
      <vt:lpstr>What is our identity as a service?</vt:lpstr>
      <vt:lpstr>Why is purpose important?</vt:lpstr>
      <vt:lpstr>Our purpose:</vt:lpstr>
      <vt:lpstr>What else is important to us?</vt:lpstr>
      <vt:lpstr>Quality Assurance – why do we do it?</vt:lpstr>
      <vt:lpstr>Our approach to leadership</vt:lpstr>
      <vt:lpstr>Our leadership approach aims to:</vt:lpstr>
      <vt:lpstr>What we would welcome from you</vt:lpstr>
      <vt:lpstr>   </vt:lpstr>
    </vt:vector>
  </TitlesOfParts>
  <Company>Fife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Jarosz-Cromie</dc:creator>
  <cp:lastModifiedBy>Emily Jarosz-Cromie</cp:lastModifiedBy>
  <cp:revision>25</cp:revision>
  <dcterms:created xsi:type="dcterms:W3CDTF">2023-03-30T14:43:48Z</dcterms:created>
  <dcterms:modified xsi:type="dcterms:W3CDTF">2024-03-07T10:32:02Z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0x010100A2637EAA83360140BB49E0F830C79BBC03009940B5A3E678B447AAE8EA2A1F4619FC</vt:lpwstr>
  </property>
  <property fmtid="{D5CDD505-2E9C-101B-9397-08002B2CF9AE}" pid="3" name="_dlc_policyId">
    <vt:lpwstr>/sites/edu/EduTemplates</vt:lpwstr>
  </property>
  <property fmtid="{D5CDD505-2E9C-101B-9397-08002B2CF9AE}" pid="4" name="ItemRetentionFormula">
    <vt:lpwstr>&lt;formula id="Microsoft.Office.RecordsManagement.PolicyFeatures.Expiration.Formula.BuiltIn"&gt;&lt;number&gt;1&lt;/number&gt;&lt;property&gt;Modified&lt;/property&gt;&lt;propertyId&gt;28cf69c5-fa48-462a-b5cd-27b6f9d2bd5f&lt;/propertyId&gt;&lt;period&gt;years&lt;/period&gt;&lt;/formula&gt;</vt:lpwstr>
  </property>
  <property fmtid="{D5CDD505-2E9C-101B-9397-08002B2CF9AE}" pid="5" name="ecm_ItemDeleteBlockHolders">
    <vt:lpwstr/>
  </property>
  <property fmtid="{D5CDD505-2E9C-101B-9397-08002B2CF9AE}" pid="6" name="_dlc_ItemStageId">
    <vt:lpwstr/>
  </property>
  <property fmtid="{D5CDD505-2E9C-101B-9397-08002B2CF9AE}" pid="7" name="IconOverlay">
    <vt:lpwstr/>
  </property>
  <property fmtid="{D5CDD505-2E9C-101B-9397-08002B2CF9AE}" pid="8" name="ecm_RecordRestrictions">
    <vt:lpwstr/>
  </property>
  <property fmtid="{D5CDD505-2E9C-101B-9397-08002B2CF9AE}" pid="9" name="ecm_ItemLockHolders">
    <vt:lpwstr/>
  </property>
  <property fmtid="{D5CDD505-2E9C-101B-9397-08002B2CF9AE}" pid="10" name="_dlc_ItemScheduleId">
    <vt:lpwstr>0</vt:lpwstr>
  </property>
  <property fmtid="{D5CDD505-2E9C-101B-9397-08002B2CF9AE}" pid="11" name="MediaServiceImageTags">
    <vt:lpwstr/>
  </property>
  <property fmtid="{D5CDD505-2E9C-101B-9397-08002B2CF9AE}" pid="12" name="lcf76f155ced4ddcb4097134ff3c332f">
    <vt:lpwstr/>
  </property>
  <property fmtid="{D5CDD505-2E9C-101B-9397-08002B2CF9AE}" pid="13" name="YearOpt">
    <vt:lpwstr/>
  </property>
  <property fmtid="{D5CDD505-2E9C-101B-9397-08002B2CF9AE}" pid="14" name="_dlc_ExpireDate">
    <vt:filetime>2025-03-07T08:23:12Z</vt:filetime>
  </property>
</Properties>
</file>